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35"/>
  </p:notesMasterIdLst>
  <p:sldIdLst>
    <p:sldId id="310" r:id="rId5"/>
    <p:sldId id="257" r:id="rId6"/>
    <p:sldId id="262" r:id="rId7"/>
    <p:sldId id="307" r:id="rId8"/>
    <p:sldId id="263" r:id="rId9"/>
    <p:sldId id="264" r:id="rId10"/>
    <p:sldId id="267" r:id="rId11"/>
    <p:sldId id="259" r:id="rId12"/>
    <p:sldId id="299" r:id="rId13"/>
    <p:sldId id="301" r:id="rId14"/>
    <p:sldId id="302" r:id="rId15"/>
    <p:sldId id="275" r:id="rId16"/>
    <p:sldId id="278" r:id="rId17"/>
    <p:sldId id="279" r:id="rId18"/>
    <p:sldId id="281" r:id="rId19"/>
    <p:sldId id="282" r:id="rId20"/>
    <p:sldId id="283" r:id="rId21"/>
    <p:sldId id="284" r:id="rId22"/>
    <p:sldId id="285" r:id="rId23"/>
    <p:sldId id="305" r:id="rId24"/>
    <p:sldId id="306" r:id="rId25"/>
    <p:sldId id="311" r:id="rId26"/>
    <p:sldId id="288" r:id="rId27"/>
    <p:sldId id="289" r:id="rId28"/>
    <p:sldId id="290" r:id="rId29"/>
    <p:sldId id="312" r:id="rId30"/>
    <p:sldId id="308" r:id="rId31"/>
    <p:sldId id="309" r:id="rId32"/>
    <p:sldId id="294" r:id="rId33"/>
    <p:sldId id="29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8" userDrawn="1">
          <p15:clr>
            <a:srgbClr val="A4A3A4"/>
          </p15:clr>
        </p15:guide>
        <p15:guide id="2" orient="horz" pos="1056" userDrawn="1">
          <p15:clr>
            <a:srgbClr val="A4A3A4"/>
          </p15:clr>
        </p15:guide>
        <p15:guide id="3" pos="5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F46201-E2C5-AA92-C5EA-9FE4568D374E}" name="Lindsay, Mary I CTR (USA)" initials="ML" userId="S::mary.i.lindsay.ctr@us.navy.mil::eb184804-e5da-465c-8198-cc0da3fbe735" providerId="AD"/>
  <p188:author id="{F352B736-B41B-DA97-6322-48B06FEF42A7}" name="Rios, Kristina [USA]" initials="KR" userId="S::617964@bah.com::2d885eea-b390-4c5a-bee3-a1691d9217bb" providerId="AD"/>
  <p188:author id="{F0A8155C-A174-8F51-F950-3046D4434C79}" name="Bishop, Katelyn (Mindbank)" initials="" userId="S::853459@bah.com::80b6aac8-8e1a-454d-b12e-e3c3881dee68" providerId="AD"/>
  <p188:author id="{84DD577E-29B1-4E4B-529D-3E59BCEC86A9}" name="Gooden, Victor CIV USN CNO (USA)" initials="VG" userId="S::victor.gooden.civ@us.navy.mil::38b1494d-9ba3-4d92-a8fa-945e96ef8865" providerId="AD"/>
  <p188:author id="{63020B9F-B8E2-265E-B08D-D63DA0AB7F52}" name="Johnson, Holly [USA]" initials="HJ" userId="S::628136@bah.com::2f7ff5b2-f939-4c95-a11d-0d263e6bd272" providerId="AD"/>
  <p188:author id="{9D401EA8-79DA-3129-EDE9-5985192F9DB8}" name="Lindsay, Mary [USA]" initials="ML" userId="S::633783@bah.com::2777cb17-36ff-405d-a953-b7b78420b8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A3A"/>
    <a:srgbClr val="DFE1E4"/>
    <a:srgbClr val="797979"/>
    <a:srgbClr val="E8B0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34" autoAdjust="0"/>
  </p:normalViewPr>
  <p:slideViewPr>
    <p:cSldViewPr snapToGrid="0">
      <p:cViewPr varScale="1">
        <p:scale>
          <a:sx n="103" d="100"/>
          <a:sy n="103" d="100"/>
        </p:scale>
        <p:origin x="876" y="90"/>
      </p:cViewPr>
      <p:guideLst>
        <p:guide pos="408"/>
        <p:guide orient="horz" pos="1056"/>
        <p:guide pos="57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F0A88-BC7E-41FA-B7B2-BDA34B4F0707}" type="datetimeFigureOut">
              <a:t>5/14/2026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09A2E-5D8D-45BB-B32A-85E2132AC840}" type="slidenum">
              <a:t>‹#›</a:t>
            </a:fld>
            <a:endParaRPr lang="en-US"/>
          </a:p>
        </p:txBody>
      </p:sp>
    </p:spTree>
    <p:extLst>
      <p:ext uri="{BB962C8B-B14F-4D97-AF65-F5344CB8AC3E}">
        <p14:creationId xmlns:p14="http://schemas.microsoft.com/office/powerpoint/2010/main" val="296842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09A2E-5D8D-45BB-B32A-85E2132AC840}" type="slidenum">
              <a:rPr lang="en-US" smtClean="0"/>
              <a:t>1</a:t>
            </a:fld>
            <a:endParaRPr lang="en-US" dirty="0"/>
          </a:p>
        </p:txBody>
      </p:sp>
    </p:spTree>
    <p:extLst>
      <p:ext uri="{BB962C8B-B14F-4D97-AF65-F5344CB8AC3E}">
        <p14:creationId xmlns:p14="http://schemas.microsoft.com/office/powerpoint/2010/main" val="359799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09A2E-5D8D-45BB-B32A-85E2132AC840}" type="slidenum">
              <a:rPr lang="en-US" smtClean="0"/>
              <a:t>2</a:t>
            </a:fld>
            <a:endParaRPr lang="en-US" dirty="0"/>
          </a:p>
        </p:txBody>
      </p:sp>
    </p:spTree>
    <p:extLst>
      <p:ext uri="{BB962C8B-B14F-4D97-AF65-F5344CB8AC3E}">
        <p14:creationId xmlns:p14="http://schemas.microsoft.com/office/powerpoint/2010/main" val="832729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CAN WE KEEP THE WORDS IN THE BUBBLES BUT ON A</a:t>
            </a:r>
            <a:r>
              <a:rPr lang="en-US" baseline="0"/>
              <a:t> LESS BUSY SLIDE? OTHERWISE DELETE</a:t>
            </a:r>
            <a:endParaRPr lang="en-US"/>
          </a:p>
          <a:p>
            <a:pPr marL="171450" indent="-171450">
              <a:buFont typeface="Arial" panose="020B0604020202020204" pitchFamily="34" charset="0"/>
              <a:buChar char="•"/>
            </a:pPr>
            <a:r>
              <a:rPr lang="en-US"/>
              <a:t>[Nicole]: Does this version clean it up enough?</a:t>
            </a:r>
          </a:p>
          <a:p>
            <a:pPr marL="628650" lvl="1" indent="-171450">
              <a:buFont typeface="Arial" panose="020B0604020202020204" pitchFamily="34" charset="0"/>
              <a:buChar char="•"/>
            </a:pPr>
            <a:r>
              <a:rPr lang="en-US"/>
              <a:t>(Leah) SO much better than</a:t>
            </a:r>
            <a:r>
              <a:rPr lang="en-US" baseline="0"/>
              <a:t> the previous layout! Thanks!</a:t>
            </a:r>
            <a:endParaRPr lang="en-US"/>
          </a:p>
        </p:txBody>
      </p:sp>
      <p:sp>
        <p:nvSpPr>
          <p:cNvPr id="4" name="Slide Number Placeholder 3"/>
          <p:cNvSpPr>
            <a:spLocks noGrp="1"/>
          </p:cNvSpPr>
          <p:nvPr>
            <p:ph type="sldNum" sz="quarter" idx="5"/>
          </p:nvPr>
        </p:nvSpPr>
        <p:spPr/>
        <p:txBody>
          <a:bodyPr/>
          <a:lstStyle/>
          <a:p>
            <a:fld id="{FAF0D7EB-F8D6-49DE-BACD-97EE4E3FEE4D}" type="slidenum">
              <a:rPr lang="en-US" smtClean="0"/>
              <a:t>11</a:t>
            </a:fld>
            <a:endParaRPr lang="en-US"/>
          </a:p>
        </p:txBody>
      </p:sp>
    </p:spTree>
    <p:extLst>
      <p:ext uri="{BB962C8B-B14F-4D97-AF65-F5344CB8AC3E}">
        <p14:creationId xmlns:p14="http://schemas.microsoft.com/office/powerpoint/2010/main" val="753891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Deleted safe helpline</a:t>
            </a:r>
          </a:p>
        </p:txBody>
      </p:sp>
      <p:sp>
        <p:nvSpPr>
          <p:cNvPr id="4" name="Slide Number Placeholder 3"/>
          <p:cNvSpPr>
            <a:spLocks noGrp="1"/>
          </p:cNvSpPr>
          <p:nvPr>
            <p:ph type="sldNum" sz="quarter" idx="10"/>
          </p:nvPr>
        </p:nvSpPr>
        <p:spPr/>
        <p:txBody>
          <a:bodyPr/>
          <a:lstStyle/>
          <a:p>
            <a:fld id="{FAF0D7EB-F8D6-49DE-BACD-97EE4E3FEE4D}" type="slidenum">
              <a:rPr lang="en-US" smtClean="0"/>
              <a:t>20</a:t>
            </a:fld>
            <a:endParaRPr lang="en-US"/>
          </a:p>
        </p:txBody>
      </p:sp>
    </p:spTree>
    <p:extLst>
      <p:ext uri="{BB962C8B-B14F-4D97-AF65-F5344CB8AC3E}">
        <p14:creationId xmlns:p14="http://schemas.microsoft.com/office/powerpoint/2010/main" val="2568963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Add DSPO? ADD MHPB?</a:t>
            </a:r>
          </a:p>
          <a:p>
            <a:pPr marL="171450" indent="-171450">
              <a:buFont typeface="Arial" panose="020B0604020202020204" pitchFamily="34" charset="0"/>
              <a:buChar char="•"/>
            </a:pPr>
            <a:r>
              <a:rPr lang="en-US"/>
              <a:t>[Nicole]: Added both </a:t>
            </a:r>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We like this but have no idea where to put it</a:t>
            </a:r>
            <a:r>
              <a:rPr lang="en-US" baseline="0"/>
              <a:t> in the presentation.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a:t>[Nicole 20 JUL]: Added the </a:t>
            </a:r>
            <a:r>
              <a:rPr lang="en-US" baseline="0" err="1"/>
              <a:t>PoR</a:t>
            </a:r>
            <a:r>
              <a:rPr lang="en-US" baseline="0"/>
              <a:t> graphic y’all liked to this additional resources slide, thoughts?</a:t>
            </a:r>
          </a:p>
          <a:p>
            <a:pPr marL="0" indent="0">
              <a:buFont typeface="Arial" panose="020B0604020202020204" pitchFamily="34" charset="0"/>
              <a:buNone/>
            </a:pPr>
            <a:r>
              <a:rPr lang="en-US"/>
              <a:t>(Leah) </a:t>
            </a:r>
            <a:r>
              <a:rPr lang="en-US" baseline="0"/>
              <a:t>GREAT WORK!</a:t>
            </a:r>
            <a:endParaRPr lang="en-US"/>
          </a:p>
        </p:txBody>
      </p:sp>
      <p:sp>
        <p:nvSpPr>
          <p:cNvPr id="4" name="Slide Number Placeholder 3"/>
          <p:cNvSpPr>
            <a:spLocks noGrp="1"/>
          </p:cNvSpPr>
          <p:nvPr>
            <p:ph type="sldNum" sz="quarter" idx="5"/>
          </p:nvPr>
        </p:nvSpPr>
        <p:spPr/>
        <p:txBody>
          <a:bodyPr/>
          <a:lstStyle/>
          <a:p>
            <a:fld id="{FAF0D7EB-F8D6-49DE-BACD-97EE4E3FEE4D}" type="slidenum">
              <a:rPr lang="en-US" smtClean="0"/>
              <a:t>21</a:t>
            </a:fld>
            <a:endParaRPr lang="en-US"/>
          </a:p>
        </p:txBody>
      </p:sp>
    </p:spTree>
    <p:extLst>
      <p:ext uri="{BB962C8B-B14F-4D97-AF65-F5344CB8AC3E}">
        <p14:creationId xmlns:p14="http://schemas.microsoft.com/office/powerpoint/2010/main" val="2308056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xfrm>
            <a:off x="954794" y="4344304"/>
            <a:ext cx="4948413" cy="4112686"/>
          </a:xfrm>
          <a:noFill/>
          <a:ln/>
        </p:spPr>
        <p:txBody>
          <a:bodyPr/>
          <a:lstStyle/>
          <a:p>
            <a:pPr defTabSz="897301">
              <a:spcBef>
                <a:spcPts val="565"/>
              </a:spcBef>
              <a:defRPr/>
            </a:pPr>
            <a:r>
              <a:rPr lang="en-US" sz="1000">
                <a:solidFill>
                  <a:prstClr val="black"/>
                </a:solidFill>
              </a:rPr>
              <a:t>Ultimate goal is to reduce suicides by developing resilient Sailors, supporting help seeking behaviors, better identify and support those in need</a:t>
            </a:r>
          </a:p>
          <a:p>
            <a:pPr defTabSz="897301">
              <a:spcBef>
                <a:spcPts val="565"/>
              </a:spcBef>
              <a:defRPr/>
            </a:pPr>
            <a:r>
              <a:rPr lang="en-US" sz="1000">
                <a:solidFill>
                  <a:prstClr val="black"/>
                </a:solidFill>
              </a:rPr>
              <a:t>Educate and empower leaders to understand their critical role in enhancing command climate to achieve these goals</a:t>
            </a:r>
          </a:p>
          <a:p>
            <a:pPr>
              <a:spcBef>
                <a:spcPts val="565"/>
              </a:spcBef>
            </a:pPr>
            <a:endParaRPr lang="en-US" sz="1000"/>
          </a:p>
          <a:p>
            <a:pPr>
              <a:spcBef>
                <a:spcPts val="565"/>
              </a:spcBef>
            </a:pPr>
            <a:endParaRPr lang="en-US" sz="1000"/>
          </a:p>
          <a:p>
            <a:pPr marL="168244" indent="-168244">
              <a:spcBef>
                <a:spcPts val="565"/>
              </a:spcBef>
              <a:buFont typeface="Arial" panose="020B0604020202020204" pitchFamily="34" charset="0"/>
              <a:buChar char="•"/>
            </a:pPr>
            <a:endParaRPr lang="en-US" sz="1000"/>
          </a:p>
          <a:p>
            <a:pPr>
              <a:spcBef>
                <a:spcPts val="565"/>
              </a:spcBef>
            </a:pPr>
            <a:endParaRPr lang="en-US" sz="1000"/>
          </a:p>
          <a:p>
            <a:pPr marL="168244" indent="-168244">
              <a:spcBef>
                <a:spcPts val="565"/>
              </a:spcBef>
              <a:buFont typeface="Arial" panose="020B0604020202020204" pitchFamily="34" charset="0"/>
              <a:buChar char="•"/>
            </a:pPr>
            <a:endParaRPr lang="en-US" sz="1000"/>
          </a:p>
        </p:txBody>
      </p:sp>
      <p:sp>
        <p:nvSpPr>
          <p:cNvPr id="26628" name="Slide Number Placeholder 3"/>
          <p:cNvSpPr>
            <a:spLocks noGrp="1"/>
          </p:cNvSpPr>
          <p:nvPr>
            <p:ph type="sldNum" sz="quarter" idx="5"/>
          </p:nvPr>
        </p:nvSpPr>
        <p:spPr>
          <a:noFill/>
        </p:spPr>
        <p:txBody>
          <a:bodyPr/>
          <a:lstStyle/>
          <a:p>
            <a:pPr defTabSz="913367"/>
            <a:fld id="{64BD8729-B663-423B-A81A-1047966E0BAB}" type="slidenum">
              <a:rPr lang="en-US" smtClean="0">
                <a:solidFill>
                  <a:srgbClr val="000000"/>
                </a:solidFill>
              </a:rPr>
              <a:pPr defTabSz="913367"/>
              <a:t>27</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68F78-F69A-7A1E-D31B-1B1E95492EE9}"/>
            </a:ext>
          </a:extLst>
        </p:cNvPr>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92E10F5-18AD-9BCB-76C7-DD98030F2147}"/>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6892FCED-D948-29C9-154C-7077912C80A9}"/>
              </a:ext>
            </a:extLst>
          </p:cNvPr>
          <p:cNvSpPr>
            <a:spLocks noGrp="1"/>
          </p:cNvSpPr>
          <p:nvPr>
            <p:ph type="body" idx="1"/>
          </p:nvPr>
        </p:nvSpPr>
        <p:spPr>
          <a:xfrm>
            <a:off x="954794" y="4344304"/>
            <a:ext cx="4948413" cy="4112686"/>
          </a:xfrm>
          <a:noFill/>
          <a:ln/>
        </p:spPr>
        <p:txBody>
          <a:bodyPr/>
          <a:lstStyle/>
          <a:p>
            <a:pPr defTabSz="897301">
              <a:spcBef>
                <a:spcPts val="565"/>
              </a:spcBef>
              <a:defRPr/>
            </a:pPr>
            <a:r>
              <a:rPr lang="en-US" sz="1000">
                <a:solidFill>
                  <a:prstClr val="black"/>
                </a:solidFill>
              </a:rPr>
              <a:t>Ultimate goal is to reduce suicides by developing resilient Sailors, supporting help seeking behaviors, better identify and support those in need</a:t>
            </a:r>
          </a:p>
          <a:p>
            <a:pPr defTabSz="897301">
              <a:spcBef>
                <a:spcPts val="565"/>
              </a:spcBef>
              <a:defRPr/>
            </a:pPr>
            <a:r>
              <a:rPr lang="en-US" sz="1000">
                <a:solidFill>
                  <a:prstClr val="black"/>
                </a:solidFill>
              </a:rPr>
              <a:t>Educate and empower leaders to understand their critical role in enhancing command climate to achieve these goals</a:t>
            </a:r>
          </a:p>
          <a:p>
            <a:pPr>
              <a:spcBef>
                <a:spcPts val="565"/>
              </a:spcBef>
            </a:pPr>
            <a:endParaRPr lang="en-US" sz="1000"/>
          </a:p>
          <a:p>
            <a:pPr>
              <a:spcBef>
                <a:spcPts val="565"/>
              </a:spcBef>
            </a:pPr>
            <a:endParaRPr lang="en-US" sz="1000"/>
          </a:p>
          <a:p>
            <a:pPr marL="168244" indent="-168244">
              <a:spcBef>
                <a:spcPts val="565"/>
              </a:spcBef>
              <a:buFont typeface="Arial" panose="020B0604020202020204" pitchFamily="34" charset="0"/>
              <a:buChar char="•"/>
            </a:pPr>
            <a:endParaRPr lang="en-US" sz="1000"/>
          </a:p>
          <a:p>
            <a:pPr>
              <a:spcBef>
                <a:spcPts val="565"/>
              </a:spcBef>
            </a:pPr>
            <a:endParaRPr lang="en-US" sz="1000"/>
          </a:p>
          <a:p>
            <a:pPr marL="168244" indent="-168244">
              <a:spcBef>
                <a:spcPts val="565"/>
              </a:spcBef>
              <a:buFont typeface="Arial" panose="020B0604020202020204" pitchFamily="34" charset="0"/>
              <a:buChar char="•"/>
            </a:pPr>
            <a:endParaRPr lang="en-US" sz="1000"/>
          </a:p>
        </p:txBody>
      </p:sp>
      <p:sp>
        <p:nvSpPr>
          <p:cNvPr id="26628" name="Slide Number Placeholder 3">
            <a:extLst>
              <a:ext uri="{FF2B5EF4-FFF2-40B4-BE49-F238E27FC236}">
                <a16:creationId xmlns:a16="http://schemas.microsoft.com/office/drawing/2014/main" id="{CEEBBF73-5682-30E4-7287-96C6A046DFB1}"/>
              </a:ext>
            </a:extLst>
          </p:cNvPr>
          <p:cNvSpPr>
            <a:spLocks noGrp="1"/>
          </p:cNvSpPr>
          <p:nvPr>
            <p:ph type="sldNum" sz="quarter" idx="5"/>
          </p:nvPr>
        </p:nvSpPr>
        <p:spPr>
          <a:noFill/>
        </p:spPr>
        <p:txBody>
          <a:bodyPr/>
          <a:lstStyle/>
          <a:p>
            <a:pPr defTabSz="913367"/>
            <a:fld id="{64BD8729-B663-423B-A81A-1047966E0BAB}" type="slidenum">
              <a:rPr lang="en-US" smtClean="0">
                <a:solidFill>
                  <a:srgbClr val="000000"/>
                </a:solidFill>
              </a:rPr>
              <a:pPr defTabSz="913367"/>
              <a:t>28</a:t>
            </a:fld>
            <a:endParaRPr lang="en-US">
              <a:solidFill>
                <a:srgbClr val="000000"/>
              </a:solidFill>
            </a:endParaRPr>
          </a:p>
        </p:txBody>
      </p:sp>
    </p:spTree>
    <p:extLst>
      <p:ext uri="{BB962C8B-B14F-4D97-AF65-F5344CB8AC3E}">
        <p14:creationId xmlns:p14="http://schemas.microsoft.com/office/powerpoint/2010/main" val="4050859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17782F-B26F-7045-BFD4-FEC2563B5122}" type="datetimeFigureOut">
              <a:rPr lang="en-US" smtClean="0"/>
              <a:pPr/>
              <a:t>5/14/2026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5F6D1E2-BDAC-8B4E-A2C2-A39856DEFEB2}" type="slidenum">
              <a:rPr lang="en-US" smtClean="0"/>
              <a:pPr/>
              <a:t>‹#›</a:t>
            </a:fld>
            <a:endParaRPr lang="en-US"/>
          </a:p>
        </p:txBody>
      </p:sp>
    </p:spTree>
    <p:extLst>
      <p:ext uri="{BB962C8B-B14F-4D97-AF65-F5344CB8AC3E}">
        <p14:creationId xmlns:p14="http://schemas.microsoft.com/office/powerpoint/2010/main" val="1207548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17782F-B26F-7045-BFD4-FEC2563B5122}" type="datetimeFigureOut">
              <a:rPr lang="en-US" smtClean="0"/>
              <a:pPr/>
              <a:t>5/14/2026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5F6D1E2-BDAC-8B4E-A2C2-A39856DEFEB2}" type="slidenum">
              <a:rPr lang="en-US" smtClean="0"/>
              <a:pPr/>
              <a:t>‹#›</a:t>
            </a:fld>
            <a:endParaRPr lang="en-US"/>
          </a:p>
        </p:txBody>
      </p:sp>
    </p:spTree>
    <p:extLst>
      <p:ext uri="{BB962C8B-B14F-4D97-AF65-F5344CB8AC3E}">
        <p14:creationId xmlns:p14="http://schemas.microsoft.com/office/powerpoint/2010/main" val="187245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17782F-B26F-7045-BFD4-FEC2563B5122}" type="datetimeFigureOut">
              <a:rPr lang="en-US" smtClean="0"/>
              <a:pPr/>
              <a:t>5/14/2026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5F6D1E2-BDAC-8B4E-A2C2-A39856DEFEB2}" type="slidenum">
              <a:rPr lang="en-US" smtClean="0"/>
              <a:pPr/>
              <a:t>‹#›</a:t>
            </a:fld>
            <a:endParaRPr lang="en-US"/>
          </a:p>
        </p:txBody>
      </p:sp>
    </p:spTree>
    <p:extLst>
      <p:ext uri="{BB962C8B-B14F-4D97-AF65-F5344CB8AC3E}">
        <p14:creationId xmlns:p14="http://schemas.microsoft.com/office/powerpoint/2010/main" val="2844876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1" y="1692518"/>
            <a:ext cx="11005073" cy="2387600"/>
          </a:xfrm>
        </p:spPr>
        <p:txBody>
          <a:bodyPr anchor="b"/>
          <a:lstStyle>
            <a:lvl1pPr algn="ctr">
              <a:defRPr sz="6000" b="1" i="0">
                <a:solidFill>
                  <a:schemeClr val="bg1"/>
                </a:solidFill>
                <a:latin typeface="Franklin Gothic Demi Cond" panose="020B0603020102020204" pitchFamily="34" charset="0"/>
              </a:defRPr>
            </a:lvl1pPr>
          </a:lstStyle>
          <a:p>
            <a:r>
              <a:rPr lang="en-US"/>
              <a:t>Click to edit Master title</a:t>
            </a:r>
          </a:p>
        </p:txBody>
      </p:sp>
      <p:sp>
        <p:nvSpPr>
          <p:cNvPr id="3" name="Subtitle 2"/>
          <p:cNvSpPr>
            <a:spLocks noGrp="1"/>
          </p:cNvSpPr>
          <p:nvPr>
            <p:ph type="subTitle" idx="1"/>
          </p:nvPr>
        </p:nvSpPr>
        <p:spPr>
          <a:xfrm>
            <a:off x="838200" y="4481038"/>
            <a:ext cx="11005072" cy="1442243"/>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FA786C68-907E-0872-6DC9-440BEF66B88A}"/>
              </a:ext>
            </a:extLst>
          </p:cNvPr>
          <p:cNvSpPr>
            <a:spLocks noGrp="1"/>
          </p:cNvSpPr>
          <p:nvPr>
            <p:ph type="body" sz="quarter" idx="10" hasCustomPrompt="1"/>
          </p:nvPr>
        </p:nvSpPr>
        <p:spPr>
          <a:xfrm>
            <a:off x="148167" y="6319520"/>
            <a:ext cx="11880851" cy="547688"/>
          </a:xfrm>
        </p:spPr>
        <p:txBody>
          <a:bodyPr>
            <a:noAutofit/>
          </a:bodyPr>
          <a:lstStyle>
            <a:lvl1pPr marL="0" indent="0" algn="ctr">
              <a:buNone/>
              <a:defRPr sz="10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sz="1100">
                <a:solidFill>
                  <a:schemeClr val="accent1"/>
                </a:solidFill>
              </a:rPr>
              <a:t>Released by</a:t>
            </a:r>
            <a:r>
              <a:rPr lang="en-US" sz="1100">
                <a:solidFill>
                  <a:srgbClr val="FF0000"/>
                </a:solidFill>
              </a:rPr>
              <a:t> XXXX </a:t>
            </a:r>
            <a:r>
              <a:rPr lang="en-US" sz="1100">
                <a:solidFill>
                  <a:schemeClr val="accent1"/>
                </a:solidFill>
              </a:rPr>
              <a:t>Program, OPNAV N17</a:t>
            </a:r>
            <a:r>
              <a:rPr lang="en-US" sz="1100">
                <a:solidFill>
                  <a:srgbClr val="FF0000"/>
                </a:solidFill>
              </a:rPr>
              <a:t>X</a:t>
            </a:r>
            <a:r>
              <a:rPr lang="en-US" sz="1100">
                <a:solidFill>
                  <a:schemeClr val="accent1"/>
                </a:solidFill>
              </a:rPr>
              <a:t> </a:t>
            </a:r>
          </a:p>
        </p:txBody>
      </p:sp>
    </p:spTree>
    <p:extLst>
      <p:ext uri="{BB962C8B-B14F-4D97-AF65-F5344CB8AC3E}">
        <p14:creationId xmlns:p14="http://schemas.microsoft.com/office/powerpoint/2010/main" val="28594726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3FECEE3-E68A-5658-5160-AE000B48E2A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32">
            <a:extLst>
              <a:ext uri="{FF2B5EF4-FFF2-40B4-BE49-F238E27FC236}">
                <a16:creationId xmlns:a16="http://schemas.microsoft.com/office/drawing/2014/main" id="{BAF8BF2F-9BC6-1E92-86FF-3D529AB818E5}"/>
              </a:ext>
            </a:extLst>
          </p:cNvPr>
          <p:cNvSpPr>
            <a:spLocks noGrp="1"/>
          </p:cNvSpPr>
          <p:nvPr>
            <p:ph type="body" sz="quarter" idx="14" hasCustomPrompt="1"/>
          </p:nvPr>
        </p:nvSpPr>
        <p:spPr>
          <a:xfrm>
            <a:off x="1152144" y="4463145"/>
            <a:ext cx="9879909" cy="482600"/>
          </a:xfrm>
        </p:spPr>
        <p:txBody>
          <a:bodyPr/>
          <a:lstStyle>
            <a:lvl1pPr marL="0" indent="0" algn="ctr">
              <a:buNone/>
              <a:defRPr sz="2400">
                <a:solidFill>
                  <a:schemeClr val="accent6"/>
                </a:solidFill>
              </a:defRPr>
            </a:lvl1pPr>
          </a:lstStyle>
          <a:p>
            <a:pPr lvl="0"/>
            <a:r>
              <a:rPr lang="en-US"/>
              <a:t>Click to edit subtitle</a:t>
            </a:r>
          </a:p>
        </p:txBody>
      </p:sp>
      <p:sp>
        <p:nvSpPr>
          <p:cNvPr id="20" name="Text Placeholder 34">
            <a:extLst>
              <a:ext uri="{FF2B5EF4-FFF2-40B4-BE49-F238E27FC236}">
                <a16:creationId xmlns:a16="http://schemas.microsoft.com/office/drawing/2014/main" id="{7FD5C301-33F1-1D5F-8178-DAC9F2F1CCB5}"/>
              </a:ext>
            </a:extLst>
          </p:cNvPr>
          <p:cNvSpPr>
            <a:spLocks noGrp="1"/>
          </p:cNvSpPr>
          <p:nvPr>
            <p:ph type="body" sz="quarter" idx="15" hasCustomPrompt="1"/>
          </p:nvPr>
        </p:nvSpPr>
        <p:spPr>
          <a:xfrm>
            <a:off x="1444752" y="3062433"/>
            <a:ext cx="9312797" cy="1325563"/>
          </a:xfrm>
        </p:spPr>
        <p:txBody>
          <a:bodyPr>
            <a:noAutofit/>
          </a:bodyPr>
          <a:lstStyle>
            <a:lvl1pPr marL="0" indent="0" algn="ctr">
              <a:buNone/>
              <a:defRPr sz="6000" b="1" i="0">
                <a:solidFill>
                  <a:srgbClr val="FFFFFF"/>
                </a:solidFill>
                <a:latin typeface="Franklin Gothic Demi Cond" panose="020B0603020102020204" pitchFamily="34" charset="0"/>
              </a:defRPr>
            </a:lvl1pPr>
          </a:lstStyle>
          <a:p>
            <a:pPr lvl="0"/>
            <a:r>
              <a:rPr lang="en-US"/>
              <a:t>Click to edit Master title</a:t>
            </a:r>
          </a:p>
        </p:txBody>
      </p:sp>
      <p:sp>
        <p:nvSpPr>
          <p:cNvPr id="21" name="Text Placeholder 5">
            <a:extLst>
              <a:ext uri="{FF2B5EF4-FFF2-40B4-BE49-F238E27FC236}">
                <a16:creationId xmlns:a16="http://schemas.microsoft.com/office/drawing/2014/main" id="{1327CE6B-EC32-4054-43F0-970DEE34B48E}"/>
              </a:ext>
            </a:extLst>
          </p:cNvPr>
          <p:cNvSpPr>
            <a:spLocks noGrp="1"/>
          </p:cNvSpPr>
          <p:nvPr>
            <p:ph type="body" sz="quarter" idx="16" hasCustomPrompt="1"/>
          </p:nvPr>
        </p:nvSpPr>
        <p:spPr>
          <a:xfrm>
            <a:off x="148167" y="6319520"/>
            <a:ext cx="11880851" cy="547688"/>
          </a:xfrm>
        </p:spPr>
        <p:txBody>
          <a:bodyPr>
            <a:noAutofit/>
          </a:bodyPr>
          <a:lstStyle>
            <a:lvl1pPr marL="0" indent="0" algn="ctr">
              <a:buNone/>
              <a:defRPr sz="1000">
                <a:solidFill>
                  <a:schemeClr val="bg1"/>
                </a:solidFill>
                <a:latin typeface="Segoe UI" panose="020B0502040204020203" pitchFamily="34" charset="0"/>
                <a:cs typeface="Segoe UI" panose="020B0502040204020203" pitchFamily="34" charset="0"/>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sz="1100">
                <a:solidFill>
                  <a:schemeClr val="accent1"/>
                </a:solidFill>
              </a:rPr>
              <a:t>Released by</a:t>
            </a:r>
            <a:r>
              <a:rPr lang="en-US" sz="1100">
                <a:solidFill>
                  <a:srgbClr val="FF0000"/>
                </a:solidFill>
              </a:rPr>
              <a:t> XXXX </a:t>
            </a:r>
            <a:r>
              <a:rPr lang="en-US" sz="1100">
                <a:solidFill>
                  <a:schemeClr val="accent1"/>
                </a:solidFill>
              </a:rPr>
              <a:t>Program, OPNAV N17</a:t>
            </a:r>
            <a:r>
              <a:rPr lang="en-US" sz="1100">
                <a:solidFill>
                  <a:srgbClr val="FF0000"/>
                </a:solidFill>
              </a:rPr>
              <a:t>X</a:t>
            </a:r>
            <a:r>
              <a:rPr lang="en-US" sz="1100">
                <a:solidFill>
                  <a:schemeClr val="accent1"/>
                </a:solidFill>
              </a:rPr>
              <a:t> </a:t>
            </a:r>
          </a:p>
        </p:txBody>
      </p:sp>
      <p:pic>
        <p:nvPicPr>
          <p:cNvPr id="300" name="Picture 299" descr="A black background with white text&#10;&#10;AI-generated content may be incorrect.">
            <a:extLst>
              <a:ext uri="{FF2B5EF4-FFF2-40B4-BE49-F238E27FC236}">
                <a16:creationId xmlns:a16="http://schemas.microsoft.com/office/drawing/2014/main" id="{CC2ADCF3-2752-486B-5892-4E51FB700CE2}"/>
              </a:ext>
            </a:extLst>
          </p:cNvPr>
          <p:cNvPicPr>
            <a:picLocks noChangeAspect="1"/>
          </p:cNvPicPr>
          <p:nvPr userDrawn="1"/>
        </p:nvPicPr>
        <p:blipFill>
          <a:blip r:embed="rId3"/>
          <a:stretch>
            <a:fillRect/>
          </a:stretch>
        </p:blipFill>
        <p:spPr>
          <a:xfrm>
            <a:off x="272763" y="656012"/>
            <a:ext cx="2768611" cy="1113153"/>
          </a:xfrm>
          <a:prstGeom prst="rect">
            <a:avLst/>
          </a:prstGeom>
        </p:spPr>
      </p:pic>
      <p:pic>
        <p:nvPicPr>
          <p:cNvPr id="301" name="Picture 300" descr="A logo with white and yellow arrows&#10;&#10;AI-generated content may be incorrect.">
            <a:extLst>
              <a:ext uri="{FF2B5EF4-FFF2-40B4-BE49-F238E27FC236}">
                <a16:creationId xmlns:a16="http://schemas.microsoft.com/office/drawing/2014/main" id="{03C6F6B2-94AA-89D1-2CE6-23DE22C73213}"/>
              </a:ext>
            </a:extLst>
          </p:cNvPr>
          <p:cNvPicPr>
            <a:picLocks noChangeAspect="1"/>
          </p:cNvPicPr>
          <p:nvPr userDrawn="1"/>
        </p:nvPicPr>
        <p:blipFill>
          <a:blip r:embed="rId4"/>
          <a:stretch>
            <a:fillRect/>
          </a:stretch>
        </p:blipFill>
        <p:spPr>
          <a:xfrm>
            <a:off x="9405257" y="569613"/>
            <a:ext cx="2304390" cy="926507"/>
          </a:xfrm>
          <a:prstGeom prst="rect">
            <a:avLst/>
          </a:prstGeom>
        </p:spPr>
      </p:pic>
    </p:spTree>
    <p:extLst>
      <p:ext uri="{BB962C8B-B14F-4D97-AF65-F5344CB8AC3E}">
        <p14:creationId xmlns:p14="http://schemas.microsoft.com/office/powerpoint/2010/main" val="4220716742"/>
      </p:ext>
    </p:extLst>
  </p:cSld>
  <p:clrMapOvr>
    <a:masterClrMapping/>
  </p:clrMapOvr>
  <p:extLst>
    <p:ext uri="{DCECCB84-F9BA-43D5-87BE-67443E8EF086}">
      <p15:sldGuideLst xmlns:p15="http://schemas.microsoft.com/office/powerpoint/2012/main">
        <p15:guide id="1" pos="3840">
          <p15:clr>
            <a:srgbClr val="FBAE40"/>
          </p15:clr>
        </p15:guide>
        <p15:guide id="2" orient="horz" pos="984">
          <p15:clr>
            <a:srgbClr val="FBAE40"/>
          </p15:clr>
        </p15:guide>
        <p15:guide id="3" pos="19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8058"/>
            <a:ext cx="10515600" cy="4786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FC9C8802-B27C-AB97-2B68-98990D13D533}"/>
              </a:ext>
            </a:extLst>
          </p:cNvPr>
          <p:cNvGrpSpPr/>
          <p:nvPr userDrawn="1"/>
        </p:nvGrpSpPr>
        <p:grpSpPr>
          <a:xfrm>
            <a:off x="0" y="12705"/>
            <a:ext cx="12192000" cy="1431650"/>
            <a:chOff x="0" y="12705"/>
            <a:chExt cx="9144000" cy="1431650"/>
          </a:xfrm>
        </p:grpSpPr>
        <p:sp>
          <p:nvSpPr>
            <p:cNvPr id="11" name="Rectangle 10">
              <a:extLst>
                <a:ext uri="{FF2B5EF4-FFF2-40B4-BE49-F238E27FC236}">
                  <a16:creationId xmlns:a16="http://schemas.microsoft.com/office/drawing/2014/main" id="{57986E05-7E39-866F-397A-4112842B188D}"/>
                </a:ext>
              </a:extLst>
            </p:cNvPr>
            <p:cNvSpPr/>
            <p:nvPr userDrawn="1"/>
          </p:nvSpPr>
          <p:spPr>
            <a:xfrm>
              <a:off x="0" y="12705"/>
              <a:ext cx="9144000" cy="1066800"/>
            </a:xfrm>
            <a:prstGeom prst="rect">
              <a:avLst/>
            </a:prstGeom>
            <a:solidFill>
              <a:srgbClr val="79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1128EF85-FBAB-21D8-0585-F59F02251322}"/>
                </a:ext>
              </a:extLst>
            </p:cNvPr>
            <p:cNvSpPr/>
            <p:nvPr userDrawn="1"/>
          </p:nvSpPr>
          <p:spPr>
            <a:xfrm>
              <a:off x="0" y="189480"/>
              <a:ext cx="8829040" cy="1095729"/>
            </a:xfrm>
            <a:prstGeom prst="rect">
              <a:avLst/>
            </a:pr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D04DEE83-BAEB-C2AB-B92C-F07DCFB7407C}"/>
                </a:ext>
              </a:extLst>
            </p:cNvPr>
            <p:cNvSpPr/>
            <p:nvPr userDrawn="1"/>
          </p:nvSpPr>
          <p:spPr>
            <a:xfrm>
              <a:off x="314960" y="348626"/>
              <a:ext cx="8829040" cy="10957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p:cNvSpPr>
            <a:spLocks noGrp="1"/>
          </p:cNvSpPr>
          <p:nvPr>
            <p:ph type="title"/>
          </p:nvPr>
        </p:nvSpPr>
        <p:spPr>
          <a:xfrm>
            <a:off x="838200" y="288029"/>
            <a:ext cx="10515600" cy="1247634"/>
          </a:xfrm>
        </p:spPr>
        <p:txBody>
          <a:bodyPr/>
          <a:lstStyle>
            <a:lvl1pPr>
              <a:defRPr>
                <a:solidFill>
                  <a:schemeClr val="bg1"/>
                </a:solidFill>
              </a:defRPr>
            </a:lvl1pPr>
          </a:lstStyle>
          <a:p>
            <a:r>
              <a:rPr lang="en-US"/>
              <a:t>Click to edit Master title style</a:t>
            </a:r>
          </a:p>
        </p:txBody>
      </p:sp>
      <p:pic>
        <p:nvPicPr>
          <p:cNvPr id="9" name="Content Placeholder 3" descr="A blue and yellow arrows in a circle&#10;&#10;AI-generated content may be incorrect.">
            <a:extLst>
              <a:ext uri="{FF2B5EF4-FFF2-40B4-BE49-F238E27FC236}">
                <a16:creationId xmlns:a16="http://schemas.microsoft.com/office/drawing/2014/main" id="{03A3E7C3-63DE-D1AC-A3D2-304E998F18FB}"/>
              </a:ext>
            </a:extLst>
          </p:cNvPr>
          <p:cNvPicPr>
            <a:picLocks noChangeAspect="1"/>
          </p:cNvPicPr>
          <p:nvPr userDrawn="1"/>
        </p:nvPicPr>
        <p:blipFill>
          <a:blip r:embed="rId2"/>
          <a:stretch>
            <a:fillRect/>
          </a:stretch>
        </p:blipFill>
        <p:spPr>
          <a:xfrm>
            <a:off x="11383767" y="6014124"/>
            <a:ext cx="669534" cy="737622"/>
          </a:xfrm>
          <a:prstGeom prst="rect">
            <a:avLst/>
          </a:prstGeom>
        </p:spPr>
      </p:pic>
      <p:pic>
        <p:nvPicPr>
          <p:cNvPr id="10" name="Picture 9" descr="A black background with blue and yellow text&#10;&#10;AI-generated content may be incorrect.">
            <a:extLst>
              <a:ext uri="{FF2B5EF4-FFF2-40B4-BE49-F238E27FC236}">
                <a16:creationId xmlns:a16="http://schemas.microsoft.com/office/drawing/2014/main" id="{3CE3C5A9-D190-798B-46A4-89EF86832670}"/>
              </a:ext>
            </a:extLst>
          </p:cNvPr>
          <p:cNvPicPr>
            <a:picLocks noChangeAspect="1"/>
          </p:cNvPicPr>
          <p:nvPr userDrawn="1"/>
        </p:nvPicPr>
        <p:blipFill>
          <a:blip r:embed="rId3"/>
          <a:stretch>
            <a:fillRect/>
          </a:stretch>
        </p:blipFill>
        <p:spPr>
          <a:xfrm>
            <a:off x="100851" y="6132221"/>
            <a:ext cx="998484" cy="622449"/>
          </a:xfrm>
          <a:prstGeom prst="rect">
            <a:avLst/>
          </a:prstGeom>
        </p:spPr>
      </p:pic>
    </p:spTree>
    <p:extLst>
      <p:ext uri="{BB962C8B-B14F-4D97-AF65-F5344CB8AC3E}">
        <p14:creationId xmlns:p14="http://schemas.microsoft.com/office/powerpoint/2010/main" val="1654758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03E55-CC6B-16FA-0099-69B722CE6102}"/>
              </a:ext>
            </a:extLst>
          </p:cNvPr>
          <p:cNvGrpSpPr/>
          <p:nvPr userDrawn="1"/>
        </p:nvGrpSpPr>
        <p:grpSpPr>
          <a:xfrm>
            <a:off x="0" y="12705"/>
            <a:ext cx="12192000" cy="1431650"/>
            <a:chOff x="0" y="12705"/>
            <a:chExt cx="9144000" cy="1431650"/>
          </a:xfrm>
        </p:grpSpPr>
        <p:sp>
          <p:nvSpPr>
            <p:cNvPr id="16" name="Rectangle 15">
              <a:extLst>
                <a:ext uri="{FF2B5EF4-FFF2-40B4-BE49-F238E27FC236}">
                  <a16:creationId xmlns:a16="http://schemas.microsoft.com/office/drawing/2014/main" id="{D036EB6D-67C0-D447-3D70-174EC6785EFD}"/>
                </a:ext>
              </a:extLst>
            </p:cNvPr>
            <p:cNvSpPr/>
            <p:nvPr userDrawn="1"/>
          </p:nvSpPr>
          <p:spPr>
            <a:xfrm>
              <a:off x="0" y="12705"/>
              <a:ext cx="9144000" cy="1066800"/>
            </a:xfrm>
            <a:prstGeom prst="rect">
              <a:avLst/>
            </a:prstGeom>
            <a:solidFill>
              <a:srgbClr val="79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E14FAD22-A2D3-5967-D6AB-B651409DBC48}"/>
                </a:ext>
              </a:extLst>
            </p:cNvPr>
            <p:cNvSpPr/>
            <p:nvPr userDrawn="1"/>
          </p:nvSpPr>
          <p:spPr>
            <a:xfrm>
              <a:off x="0" y="189480"/>
              <a:ext cx="8829040" cy="1095729"/>
            </a:xfrm>
            <a:prstGeom prst="rect">
              <a:avLst/>
            </a:pr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794F712E-36EA-38EC-DCB9-384C5D78D448}"/>
                </a:ext>
              </a:extLst>
            </p:cNvPr>
            <p:cNvSpPr/>
            <p:nvPr userDrawn="1"/>
          </p:nvSpPr>
          <p:spPr>
            <a:xfrm>
              <a:off x="314960" y="348626"/>
              <a:ext cx="8829040" cy="10957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7B9C54C3-10ED-7FCA-1BB8-A644C26F6E4E}"/>
              </a:ext>
            </a:extLst>
          </p:cNvPr>
          <p:cNvSpPr>
            <a:spLocks noGrp="1"/>
          </p:cNvSpPr>
          <p:nvPr>
            <p:ph type="title"/>
          </p:nvPr>
        </p:nvSpPr>
        <p:spPr>
          <a:xfrm>
            <a:off x="838200" y="288029"/>
            <a:ext cx="10515600" cy="1247634"/>
          </a:xfrm>
        </p:spPr>
        <p:txBody>
          <a:bodyPr/>
          <a:lstStyle>
            <a:lvl1pPr>
              <a:defRPr>
                <a:solidFill>
                  <a:schemeClr val="bg1"/>
                </a:solidFill>
              </a:defRPr>
            </a:lvl1pPr>
          </a:lstStyle>
          <a:p>
            <a:r>
              <a:rPr lang="en-US"/>
              <a:t>Click to edit Master title style</a:t>
            </a:r>
          </a:p>
        </p:txBody>
      </p:sp>
      <p:pic>
        <p:nvPicPr>
          <p:cNvPr id="2" name="Content Placeholder 3" descr="A blue and yellow arrows in a circle&#10;&#10;AI-generated content may be incorrect.">
            <a:extLst>
              <a:ext uri="{FF2B5EF4-FFF2-40B4-BE49-F238E27FC236}">
                <a16:creationId xmlns:a16="http://schemas.microsoft.com/office/drawing/2014/main" id="{CFF5838F-350F-D968-F1DC-AC5FC9A15BE0}"/>
              </a:ext>
            </a:extLst>
          </p:cNvPr>
          <p:cNvPicPr>
            <a:picLocks noChangeAspect="1"/>
          </p:cNvPicPr>
          <p:nvPr userDrawn="1"/>
        </p:nvPicPr>
        <p:blipFill>
          <a:blip r:embed="rId2"/>
          <a:stretch>
            <a:fillRect/>
          </a:stretch>
        </p:blipFill>
        <p:spPr>
          <a:xfrm>
            <a:off x="11383767" y="6014124"/>
            <a:ext cx="669534" cy="737622"/>
          </a:xfrm>
          <a:prstGeom prst="rect">
            <a:avLst/>
          </a:prstGeom>
        </p:spPr>
      </p:pic>
      <p:pic>
        <p:nvPicPr>
          <p:cNvPr id="5" name="Picture 4" descr="A black background with blue and yellow text&#10;&#10;AI-generated content may be incorrect.">
            <a:extLst>
              <a:ext uri="{FF2B5EF4-FFF2-40B4-BE49-F238E27FC236}">
                <a16:creationId xmlns:a16="http://schemas.microsoft.com/office/drawing/2014/main" id="{EF2759C9-D827-30DB-5924-2691653F0BF7}"/>
              </a:ext>
            </a:extLst>
          </p:cNvPr>
          <p:cNvPicPr>
            <a:picLocks noChangeAspect="1"/>
          </p:cNvPicPr>
          <p:nvPr userDrawn="1"/>
        </p:nvPicPr>
        <p:blipFill>
          <a:blip r:embed="rId3"/>
          <a:stretch>
            <a:fillRect/>
          </a:stretch>
        </p:blipFill>
        <p:spPr>
          <a:xfrm>
            <a:off x="100851" y="6132221"/>
            <a:ext cx="998484" cy="622449"/>
          </a:xfrm>
          <a:prstGeom prst="rect">
            <a:avLst/>
          </a:prstGeom>
        </p:spPr>
      </p:pic>
    </p:spTree>
    <p:extLst>
      <p:ext uri="{BB962C8B-B14F-4D97-AF65-F5344CB8AC3E}">
        <p14:creationId xmlns:p14="http://schemas.microsoft.com/office/powerpoint/2010/main" val="907205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1D04D8F-6700-8BD9-0CB0-6C07EF5A1A5B}"/>
              </a:ext>
            </a:extLst>
          </p:cNvPr>
          <p:cNvGrpSpPr/>
          <p:nvPr userDrawn="1"/>
        </p:nvGrpSpPr>
        <p:grpSpPr>
          <a:xfrm>
            <a:off x="0" y="12705"/>
            <a:ext cx="12192000" cy="1431650"/>
            <a:chOff x="0" y="12705"/>
            <a:chExt cx="9144000" cy="1431650"/>
          </a:xfrm>
        </p:grpSpPr>
        <p:sp>
          <p:nvSpPr>
            <p:cNvPr id="18" name="Rectangle 17">
              <a:extLst>
                <a:ext uri="{FF2B5EF4-FFF2-40B4-BE49-F238E27FC236}">
                  <a16:creationId xmlns:a16="http://schemas.microsoft.com/office/drawing/2014/main" id="{5783F8B2-9004-F68C-6226-082F185CA18E}"/>
                </a:ext>
              </a:extLst>
            </p:cNvPr>
            <p:cNvSpPr/>
            <p:nvPr userDrawn="1"/>
          </p:nvSpPr>
          <p:spPr>
            <a:xfrm>
              <a:off x="0" y="12705"/>
              <a:ext cx="9144000" cy="1066800"/>
            </a:xfrm>
            <a:prstGeom prst="rect">
              <a:avLst/>
            </a:prstGeom>
            <a:solidFill>
              <a:srgbClr val="79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CE4928D4-3553-F7F0-927E-BAFCAFD30DAE}"/>
                </a:ext>
              </a:extLst>
            </p:cNvPr>
            <p:cNvSpPr/>
            <p:nvPr userDrawn="1"/>
          </p:nvSpPr>
          <p:spPr>
            <a:xfrm>
              <a:off x="0" y="189480"/>
              <a:ext cx="8829040" cy="1095729"/>
            </a:xfrm>
            <a:prstGeom prst="rect">
              <a:avLst/>
            </a:pr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3C46E8AE-224F-45DB-5817-0925B1F925EE}"/>
                </a:ext>
              </a:extLst>
            </p:cNvPr>
            <p:cNvSpPr/>
            <p:nvPr userDrawn="1"/>
          </p:nvSpPr>
          <p:spPr>
            <a:xfrm>
              <a:off x="314960" y="348626"/>
              <a:ext cx="8829040" cy="10957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Text Placeholder 2"/>
          <p:cNvSpPr>
            <a:spLocks noGrp="1"/>
          </p:cNvSpPr>
          <p:nvPr userDrawn="1">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userDrawn="1">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userDrawn="1">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userDrawn="1">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D3F329A-6825-9905-FF71-4C2EF4E536E7}"/>
              </a:ext>
            </a:extLst>
          </p:cNvPr>
          <p:cNvSpPr>
            <a:spLocks noGrp="1"/>
          </p:cNvSpPr>
          <p:nvPr>
            <p:ph type="title"/>
          </p:nvPr>
        </p:nvSpPr>
        <p:spPr>
          <a:xfrm>
            <a:off x="838200" y="288029"/>
            <a:ext cx="10515600" cy="1247634"/>
          </a:xfrm>
        </p:spPr>
        <p:txBody>
          <a:bodyPr/>
          <a:lstStyle>
            <a:lvl1pPr>
              <a:defRPr>
                <a:solidFill>
                  <a:schemeClr val="bg1"/>
                </a:solidFill>
              </a:defRPr>
            </a:lvl1pPr>
          </a:lstStyle>
          <a:p>
            <a:r>
              <a:rPr lang="en-US"/>
              <a:t>Click to edit Master title style</a:t>
            </a:r>
          </a:p>
        </p:txBody>
      </p:sp>
      <p:pic>
        <p:nvPicPr>
          <p:cNvPr id="2" name="Content Placeholder 3" descr="A blue and yellow arrows in a circle&#10;&#10;AI-generated content may be incorrect.">
            <a:extLst>
              <a:ext uri="{FF2B5EF4-FFF2-40B4-BE49-F238E27FC236}">
                <a16:creationId xmlns:a16="http://schemas.microsoft.com/office/drawing/2014/main" id="{E3F6AF4A-E5C5-28D3-4EBD-B6166C342DEB}"/>
              </a:ext>
            </a:extLst>
          </p:cNvPr>
          <p:cNvPicPr>
            <a:picLocks noChangeAspect="1"/>
          </p:cNvPicPr>
          <p:nvPr userDrawn="1"/>
        </p:nvPicPr>
        <p:blipFill>
          <a:blip r:embed="rId2"/>
          <a:stretch>
            <a:fillRect/>
          </a:stretch>
        </p:blipFill>
        <p:spPr>
          <a:xfrm>
            <a:off x="11383767" y="6014124"/>
            <a:ext cx="669534" cy="737622"/>
          </a:xfrm>
          <a:prstGeom prst="rect">
            <a:avLst/>
          </a:prstGeom>
        </p:spPr>
      </p:pic>
      <p:pic>
        <p:nvPicPr>
          <p:cNvPr id="7" name="Picture 6" descr="A black background with blue and yellow text&#10;&#10;AI-generated content may be incorrect.">
            <a:extLst>
              <a:ext uri="{FF2B5EF4-FFF2-40B4-BE49-F238E27FC236}">
                <a16:creationId xmlns:a16="http://schemas.microsoft.com/office/drawing/2014/main" id="{85D7DA77-3348-4A27-60ED-BE4962A02A1B}"/>
              </a:ext>
            </a:extLst>
          </p:cNvPr>
          <p:cNvPicPr>
            <a:picLocks noChangeAspect="1"/>
          </p:cNvPicPr>
          <p:nvPr userDrawn="1"/>
        </p:nvPicPr>
        <p:blipFill>
          <a:blip r:embed="rId3"/>
          <a:stretch>
            <a:fillRect/>
          </a:stretch>
        </p:blipFill>
        <p:spPr>
          <a:xfrm>
            <a:off x="100851" y="6132221"/>
            <a:ext cx="998484" cy="622449"/>
          </a:xfrm>
          <a:prstGeom prst="rect">
            <a:avLst/>
          </a:prstGeom>
        </p:spPr>
      </p:pic>
    </p:spTree>
    <p:extLst>
      <p:ext uri="{BB962C8B-B14F-4D97-AF65-F5344CB8AC3E}">
        <p14:creationId xmlns:p14="http://schemas.microsoft.com/office/powerpoint/2010/main" val="221025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5975B8B-3920-051B-BF4A-0BA7FF5E1896}"/>
              </a:ext>
            </a:extLst>
          </p:cNvPr>
          <p:cNvGrpSpPr/>
          <p:nvPr userDrawn="1"/>
        </p:nvGrpSpPr>
        <p:grpSpPr>
          <a:xfrm>
            <a:off x="0" y="12705"/>
            <a:ext cx="12192000" cy="1431650"/>
            <a:chOff x="0" y="12705"/>
            <a:chExt cx="9144000" cy="1431650"/>
          </a:xfrm>
        </p:grpSpPr>
        <p:sp>
          <p:nvSpPr>
            <p:cNvPr id="14" name="Rectangle 13">
              <a:extLst>
                <a:ext uri="{FF2B5EF4-FFF2-40B4-BE49-F238E27FC236}">
                  <a16:creationId xmlns:a16="http://schemas.microsoft.com/office/drawing/2014/main" id="{5371161A-6292-6A09-2ECF-76643D87D3D2}"/>
                </a:ext>
              </a:extLst>
            </p:cNvPr>
            <p:cNvSpPr/>
            <p:nvPr userDrawn="1"/>
          </p:nvSpPr>
          <p:spPr>
            <a:xfrm>
              <a:off x="0" y="12705"/>
              <a:ext cx="9144000" cy="1066800"/>
            </a:xfrm>
            <a:prstGeom prst="rect">
              <a:avLst/>
            </a:prstGeom>
            <a:solidFill>
              <a:srgbClr val="79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D0132C60-B562-7F11-30EA-05106D1A1801}"/>
                </a:ext>
              </a:extLst>
            </p:cNvPr>
            <p:cNvSpPr/>
            <p:nvPr userDrawn="1"/>
          </p:nvSpPr>
          <p:spPr>
            <a:xfrm>
              <a:off x="0" y="189480"/>
              <a:ext cx="8829040" cy="1095729"/>
            </a:xfrm>
            <a:prstGeom prst="rect">
              <a:avLst/>
            </a:pr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88E245F5-B98C-3F0F-3C90-8518AA5DA699}"/>
                </a:ext>
              </a:extLst>
            </p:cNvPr>
            <p:cNvSpPr/>
            <p:nvPr userDrawn="1"/>
          </p:nvSpPr>
          <p:spPr>
            <a:xfrm>
              <a:off x="314960" y="348626"/>
              <a:ext cx="8829040" cy="10957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itle 1">
            <a:extLst>
              <a:ext uri="{FF2B5EF4-FFF2-40B4-BE49-F238E27FC236}">
                <a16:creationId xmlns:a16="http://schemas.microsoft.com/office/drawing/2014/main" id="{21E6648E-F2EB-1BDA-ADB1-1B1165C65AB8}"/>
              </a:ext>
            </a:extLst>
          </p:cNvPr>
          <p:cNvSpPr>
            <a:spLocks noGrp="1"/>
          </p:cNvSpPr>
          <p:nvPr>
            <p:ph type="title"/>
          </p:nvPr>
        </p:nvSpPr>
        <p:spPr>
          <a:xfrm>
            <a:off x="838200" y="288029"/>
            <a:ext cx="10515600" cy="1247634"/>
          </a:xfrm>
        </p:spPr>
        <p:txBody>
          <a:bodyPr/>
          <a:lstStyle>
            <a:lvl1pPr>
              <a:defRPr>
                <a:solidFill>
                  <a:schemeClr val="bg1"/>
                </a:solidFill>
              </a:defRPr>
            </a:lvl1pPr>
          </a:lstStyle>
          <a:p>
            <a:r>
              <a:rPr lang="en-US"/>
              <a:t>Click to edit Master title style</a:t>
            </a:r>
          </a:p>
        </p:txBody>
      </p:sp>
      <p:pic>
        <p:nvPicPr>
          <p:cNvPr id="2" name="Content Placeholder 3" descr="A blue and yellow arrows in a circle&#10;&#10;AI-generated content may be incorrect.">
            <a:extLst>
              <a:ext uri="{FF2B5EF4-FFF2-40B4-BE49-F238E27FC236}">
                <a16:creationId xmlns:a16="http://schemas.microsoft.com/office/drawing/2014/main" id="{D2A4CF06-5C78-0AF4-2CFA-33328FCC7054}"/>
              </a:ext>
            </a:extLst>
          </p:cNvPr>
          <p:cNvPicPr>
            <a:picLocks noChangeAspect="1"/>
          </p:cNvPicPr>
          <p:nvPr userDrawn="1"/>
        </p:nvPicPr>
        <p:blipFill>
          <a:blip r:embed="rId2"/>
          <a:stretch>
            <a:fillRect/>
          </a:stretch>
        </p:blipFill>
        <p:spPr>
          <a:xfrm>
            <a:off x="11383767" y="6014124"/>
            <a:ext cx="669534" cy="737622"/>
          </a:xfrm>
          <a:prstGeom prst="rect">
            <a:avLst/>
          </a:prstGeom>
        </p:spPr>
      </p:pic>
      <p:pic>
        <p:nvPicPr>
          <p:cNvPr id="3" name="Picture 2" descr="A black background with blue and yellow text&#10;&#10;AI-generated content may be incorrect.">
            <a:extLst>
              <a:ext uri="{FF2B5EF4-FFF2-40B4-BE49-F238E27FC236}">
                <a16:creationId xmlns:a16="http://schemas.microsoft.com/office/drawing/2014/main" id="{87950211-61DB-CB43-05AF-AAD569B01C24}"/>
              </a:ext>
            </a:extLst>
          </p:cNvPr>
          <p:cNvPicPr>
            <a:picLocks noChangeAspect="1"/>
          </p:cNvPicPr>
          <p:nvPr userDrawn="1"/>
        </p:nvPicPr>
        <p:blipFill>
          <a:blip r:embed="rId3"/>
          <a:stretch>
            <a:fillRect/>
          </a:stretch>
        </p:blipFill>
        <p:spPr>
          <a:xfrm>
            <a:off x="100851" y="6132221"/>
            <a:ext cx="998484" cy="622449"/>
          </a:xfrm>
          <a:prstGeom prst="rect">
            <a:avLst/>
          </a:prstGeom>
        </p:spPr>
      </p:pic>
    </p:spTree>
    <p:extLst>
      <p:ext uri="{BB962C8B-B14F-4D97-AF65-F5344CB8AC3E}">
        <p14:creationId xmlns:p14="http://schemas.microsoft.com/office/powerpoint/2010/main" val="814943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E9E9F71-A2FE-3365-8B18-FFB6C25CAB30}"/>
              </a:ext>
            </a:extLst>
          </p:cNvPr>
          <p:cNvGrpSpPr/>
          <p:nvPr userDrawn="1"/>
        </p:nvGrpSpPr>
        <p:grpSpPr>
          <a:xfrm>
            <a:off x="0" y="12705"/>
            <a:ext cx="12192000" cy="1431650"/>
            <a:chOff x="0" y="12705"/>
            <a:chExt cx="9144000" cy="1431650"/>
          </a:xfrm>
        </p:grpSpPr>
        <p:sp>
          <p:nvSpPr>
            <p:cNvPr id="14" name="Rectangle 13">
              <a:extLst>
                <a:ext uri="{FF2B5EF4-FFF2-40B4-BE49-F238E27FC236}">
                  <a16:creationId xmlns:a16="http://schemas.microsoft.com/office/drawing/2014/main" id="{30348349-2258-06BB-FF92-F0DC1454E87B}"/>
                </a:ext>
              </a:extLst>
            </p:cNvPr>
            <p:cNvSpPr/>
            <p:nvPr userDrawn="1"/>
          </p:nvSpPr>
          <p:spPr>
            <a:xfrm>
              <a:off x="0" y="12705"/>
              <a:ext cx="9144000" cy="1066800"/>
            </a:xfrm>
            <a:prstGeom prst="rect">
              <a:avLst/>
            </a:prstGeom>
            <a:solidFill>
              <a:srgbClr val="79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E3EB35CE-2F28-E564-F4A0-7E55DA8680AC}"/>
                </a:ext>
              </a:extLst>
            </p:cNvPr>
            <p:cNvSpPr/>
            <p:nvPr userDrawn="1"/>
          </p:nvSpPr>
          <p:spPr>
            <a:xfrm>
              <a:off x="0" y="189480"/>
              <a:ext cx="8829040" cy="1095729"/>
            </a:xfrm>
            <a:prstGeom prst="rect">
              <a:avLst/>
            </a:pr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59B0AA9B-C11B-9A84-CED8-5FAC24571844}"/>
                </a:ext>
              </a:extLst>
            </p:cNvPr>
            <p:cNvSpPr/>
            <p:nvPr userDrawn="1"/>
          </p:nvSpPr>
          <p:spPr>
            <a:xfrm>
              <a:off x="314960" y="348626"/>
              <a:ext cx="8829040" cy="10957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itle 1">
            <a:extLst>
              <a:ext uri="{FF2B5EF4-FFF2-40B4-BE49-F238E27FC236}">
                <a16:creationId xmlns:a16="http://schemas.microsoft.com/office/drawing/2014/main" id="{8E2CC170-0C55-6D6E-9233-B5317330F8B9}"/>
              </a:ext>
            </a:extLst>
          </p:cNvPr>
          <p:cNvSpPr>
            <a:spLocks noGrp="1"/>
          </p:cNvSpPr>
          <p:nvPr>
            <p:ph type="title"/>
          </p:nvPr>
        </p:nvSpPr>
        <p:spPr>
          <a:xfrm>
            <a:off x="838200" y="288029"/>
            <a:ext cx="10515600" cy="1247634"/>
          </a:xfrm>
        </p:spPr>
        <p:txBody>
          <a:bodyPr/>
          <a:lstStyle>
            <a:lvl1pPr>
              <a:defRPr>
                <a:solidFill>
                  <a:schemeClr val="bg1"/>
                </a:solidFill>
              </a:defRPr>
            </a:lvl1pPr>
          </a:lstStyle>
          <a:p>
            <a:r>
              <a:rPr lang="en-US"/>
              <a:t>Click to edit Master title style</a:t>
            </a:r>
          </a:p>
        </p:txBody>
      </p:sp>
      <p:pic>
        <p:nvPicPr>
          <p:cNvPr id="2" name="Content Placeholder 3" descr="A blue and yellow arrows in a circle&#10;&#10;AI-generated content may be incorrect.">
            <a:extLst>
              <a:ext uri="{FF2B5EF4-FFF2-40B4-BE49-F238E27FC236}">
                <a16:creationId xmlns:a16="http://schemas.microsoft.com/office/drawing/2014/main" id="{4774954D-334B-3E17-885F-CDD4CEF4FF46}"/>
              </a:ext>
            </a:extLst>
          </p:cNvPr>
          <p:cNvPicPr>
            <a:picLocks noChangeAspect="1"/>
          </p:cNvPicPr>
          <p:nvPr userDrawn="1"/>
        </p:nvPicPr>
        <p:blipFill>
          <a:blip r:embed="rId2"/>
          <a:stretch>
            <a:fillRect/>
          </a:stretch>
        </p:blipFill>
        <p:spPr>
          <a:xfrm>
            <a:off x="11383767" y="6014124"/>
            <a:ext cx="669534" cy="737622"/>
          </a:xfrm>
          <a:prstGeom prst="rect">
            <a:avLst/>
          </a:prstGeom>
        </p:spPr>
      </p:pic>
      <p:pic>
        <p:nvPicPr>
          <p:cNvPr id="3" name="Picture 2" descr="A black background with blue and yellow text&#10;&#10;AI-generated content may be incorrect.">
            <a:extLst>
              <a:ext uri="{FF2B5EF4-FFF2-40B4-BE49-F238E27FC236}">
                <a16:creationId xmlns:a16="http://schemas.microsoft.com/office/drawing/2014/main" id="{44129C46-B55F-4E0B-2360-A34916C3C5A3}"/>
              </a:ext>
            </a:extLst>
          </p:cNvPr>
          <p:cNvPicPr>
            <a:picLocks noChangeAspect="1"/>
          </p:cNvPicPr>
          <p:nvPr userDrawn="1"/>
        </p:nvPicPr>
        <p:blipFill>
          <a:blip r:embed="rId3"/>
          <a:stretch>
            <a:fillRect/>
          </a:stretch>
        </p:blipFill>
        <p:spPr>
          <a:xfrm>
            <a:off x="100851" y="6132221"/>
            <a:ext cx="998484" cy="622449"/>
          </a:xfrm>
          <a:prstGeom prst="rect">
            <a:avLst/>
          </a:prstGeom>
        </p:spPr>
      </p:pic>
    </p:spTree>
    <p:extLst>
      <p:ext uri="{BB962C8B-B14F-4D97-AF65-F5344CB8AC3E}">
        <p14:creationId xmlns:p14="http://schemas.microsoft.com/office/powerpoint/2010/main" val="2757195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4E8592-A777-D69F-9184-C1B11479570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C4538A93-4DA3-430F-5CD6-6591ED21942B}"/>
              </a:ext>
            </a:extLst>
          </p:cNvPr>
          <p:cNvSpPr>
            <a:spLocks noGrp="1"/>
          </p:cNvSpPr>
          <p:nvPr>
            <p:ph type="title"/>
          </p:nvPr>
        </p:nvSpPr>
        <p:spPr>
          <a:xfrm>
            <a:off x="1078230" y="371602"/>
            <a:ext cx="4716780" cy="365759"/>
          </a:xfrm>
        </p:spPr>
        <p:txBody>
          <a:bodyPr anchor="t" anchorCtr="0">
            <a:noAutofit/>
          </a:bodyPr>
          <a:lstStyle>
            <a:lvl1pPr>
              <a:defRPr sz="3000" b="1" i="0">
                <a:solidFill>
                  <a:schemeClr val="bg1"/>
                </a:solidFill>
                <a:latin typeface="Franklin Gothic Demi Cond" panose="020B0603020102020204" pitchFamily="34" charset="0"/>
              </a:defRPr>
            </a:lvl1pPr>
          </a:lstStyle>
          <a:p>
            <a:r>
              <a:rPr lang="en-US"/>
              <a:t>Click to edit Master title style</a:t>
            </a:r>
          </a:p>
        </p:txBody>
      </p:sp>
      <p:sp>
        <p:nvSpPr>
          <p:cNvPr id="10" name="TextBox 9">
            <a:extLst>
              <a:ext uri="{FF2B5EF4-FFF2-40B4-BE49-F238E27FC236}">
                <a16:creationId xmlns:a16="http://schemas.microsoft.com/office/drawing/2014/main" id="{D19DA84F-5AB7-C927-2FDF-C00BE65BC7C3}"/>
              </a:ext>
            </a:extLst>
          </p:cNvPr>
          <p:cNvSpPr txBox="1"/>
          <p:nvPr userDrawn="1"/>
        </p:nvSpPr>
        <p:spPr>
          <a:xfrm>
            <a:off x="7407302" y="153549"/>
            <a:ext cx="4643836" cy="307777"/>
          </a:xfrm>
          <a:prstGeom prst="rect">
            <a:avLst/>
          </a:prstGeom>
          <a:noFill/>
        </p:spPr>
        <p:txBody>
          <a:bodyPr wrap="square" rtlCol="0">
            <a:spAutoFit/>
          </a:bodyPr>
          <a:lstStyle/>
          <a:p>
            <a:pPr algn="ctr"/>
            <a:r>
              <a:rPr lang="en-US" sz="1400" b="1" i="1" spc="0" baseline="0">
                <a:gradFill>
                  <a:gsLst>
                    <a:gs pos="39000">
                      <a:schemeClr val="accent3"/>
                    </a:gs>
                    <a:gs pos="100000">
                      <a:schemeClr val="bg1"/>
                    </a:gs>
                  </a:gsLst>
                  <a:lin ang="20400000" scaled="0"/>
                </a:gradFill>
                <a:latin typeface="Segoe UI Semibold" panose="020B0502040204020203" pitchFamily="34" charset="0"/>
                <a:cs typeface="Segoe UI Semibold" panose="020B0502040204020203" pitchFamily="34" charset="0"/>
              </a:rPr>
              <a:t>SEXUAL ASSAULT PREVENTION AND RESPONSE</a:t>
            </a:r>
          </a:p>
        </p:txBody>
      </p:sp>
    </p:spTree>
    <p:extLst>
      <p:ext uri="{BB962C8B-B14F-4D97-AF65-F5344CB8AC3E}">
        <p14:creationId xmlns:p14="http://schemas.microsoft.com/office/powerpoint/2010/main" val="371085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grpSp>
        <p:nvGrpSpPr>
          <p:cNvPr id="9" name="Group 8">
            <a:extLst>
              <a:ext uri="{FF2B5EF4-FFF2-40B4-BE49-F238E27FC236}">
                <a16:creationId xmlns:a16="http://schemas.microsoft.com/office/drawing/2014/main" id="{AF1B5021-9FD4-2B5D-776C-C4982117E513}"/>
              </a:ext>
            </a:extLst>
          </p:cNvPr>
          <p:cNvGrpSpPr/>
          <p:nvPr userDrawn="1"/>
        </p:nvGrpSpPr>
        <p:grpSpPr>
          <a:xfrm>
            <a:off x="0" y="12705"/>
            <a:ext cx="12192000" cy="1431650"/>
            <a:chOff x="0" y="12705"/>
            <a:chExt cx="9144000" cy="1431650"/>
          </a:xfrm>
        </p:grpSpPr>
        <p:sp>
          <p:nvSpPr>
            <p:cNvPr id="10" name="Rectangle 9">
              <a:extLst>
                <a:ext uri="{FF2B5EF4-FFF2-40B4-BE49-F238E27FC236}">
                  <a16:creationId xmlns:a16="http://schemas.microsoft.com/office/drawing/2014/main" id="{6DF0C83F-4F92-5592-35FC-8F0756FEA6BF}"/>
                </a:ext>
              </a:extLst>
            </p:cNvPr>
            <p:cNvSpPr/>
            <p:nvPr userDrawn="1"/>
          </p:nvSpPr>
          <p:spPr>
            <a:xfrm>
              <a:off x="0" y="12705"/>
              <a:ext cx="9144000" cy="1066800"/>
            </a:xfrm>
            <a:prstGeom prst="rect">
              <a:avLst/>
            </a:prstGeom>
            <a:solidFill>
              <a:srgbClr val="79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A9227A34-6276-F4B2-7AE5-3C0EF47107C1}"/>
                </a:ext>
              </a:extLst>
            </p:cNvPr>
            <p:cNvSpPr/>
            <p:nvPr userDrawn="1"/>
          </p:nvSpPr>
          <p:spPr>
            <a:xfrm>
              <a:off x="0" y="189480"/>
              <a:ext cx="8829040" cy="1095729"/>
            </a:xfrm>
            <a:prstGeom prst="rect">
              <a:avLst/>
            </a:pr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B075DEBA-0ACD-706D-D4C1-A72541DFB49E}"/>
                </a:ext>
              </a:extLst>
            </p:cNvPr>
            <p:cNvSpPr/>
            <p:nvPr userDrawn="1"/>
          </p:nvSpPr>
          <p:spPr>
            <a:xfrm>
              <a:off x="314960" y="348626"/>
              <a:ext cx="8829040" cy="10957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3" name="Content Placeholder 3" descr="A blue and yellow arrows in a circle&#10;&#10;AI-generated content may be incorrect.">
            <a:extLst>
              <a:ext uri="{FF2B5EF4-FFF2-40B4-BE49-F238E27FC236}">
                <a16:creationId xmlns:a16="http://schemas.microsoft.com/office/drawing/2014/main" id="{5B7B522E-4C32-0667-45C9-BF61DA545B52}"/>
              </a:ext>
            </a:extLst>
          </p:cNvPr>
          <p:cNvPicPr>
            <a:picLocks noChangeAspect="1"/>
          </p:cNvPicPr>
          <p:nvPr userDrawn="1"/>
        </p:nvPicPr>
        <p:blipFill>
          <a:blip r:embed="rId2"/>
          <a:stretch>
            <a:fillRect/>
          </a:stretch>
        </p:blipFill>
        <p:spPr>
          <a:xfrm>
            <a:off x="11383767" y="6014124"/>
            <a:ext cx="669534" cy="737622"/>
          </a:xfrm>
          <a:prstGeom prst="rect">
            <a:avLst/>
          </a:prstGeom>
        </p:spPr>
      </p:pic>
      <p:pic>
        <p:nvPicPr>
          <p:cNvPr id="14" name="Picture 13" descr="A black background with blue and yellow text&#10;&#10;AI-generated content may be incorrect.">
            <a:extLst>
              <a:ext uri="{FF2B5EF4-FFF2-40B4-BE49-F238E27FC236}">
                <a16:creationId xmlns:a16="http://schemas.microsoft.com/office/drawing/2014/main" id="{96DFE02F-B0B4-BD2B-DDD6-8F00D56EEF81}"/>
              </a:ext>
            </a:extLst>
          </p:cNvPr>
          <p:cNvPicPr>
            <a:picLocks noChangeAspect="1"/>
          </p:cNvPicPr>
          <p:nvPr userDrawn="1"/>
        </p:nvPicPr>
        <p:blipFill>
          <a:blip r:embed="rId3"/>
          <a:stretch>
            <a:fillRect/>
          </a:stretch>
        </p:blipFill>
        <p:spPr>
          <a:xfrm>
            <a:off x="100851" y="6132221"/>
            <a:ext cx="998484" cy="622449"/>
          </a:xfrm>
          <a:prstGeom prst="rect">
            <a:avLst/>
          </a:prstGeom>
        </p:spPr>
      </p:pic>
    </p:spTree>
    <p:extLst>
      <p:ext uri="{BB962C8B-B14F-4D97-AF65-F5344CB8AC3E}">
        <p14:creationId xmlns:p14="http://schemas.microsoft.com/office/powerpoint/2010/main" val="3443038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grpSp>
        <p:nvGrpSpPr>
          <p:cNvPr id="7" name="Group 6">
            <a:extLst>
              <a:ext uri="{FF2B5EF4-FFF2-40B4-BE49-F238E27FC236}">
                <a16:creationId xmlns:a16="http://schemas.microsoft.com/office/drawing/2014/main" id="{D3DFFA38-EA9D-A378-B61A-B3BA250FDB45}"/>
              </a:ext>
            </a:extLst>
          </p:cNvPr>
          <p:cNvGrpSpPr/>
          <p:nvPr userDrawn="1"/>
        </p:nvGrpSpPr>
        <p:grpSpPr>
          <a:xfrm>
            <a:off x="0" y="12705"/>
            <a:ext cx="12192000" cy="1431650"/>
            <a:chOff x="0" y="12705"/>
            <a:chExt cx="9144000" cy="1431650"/>
          </a:xfrm>
        </p:grpSpPr>
        <p:sp>
          <p:nvSpPr>
            <p:cNvPr id="8" name="Rectangle 7">
              <a:extLst>
                <a:ext uri="{FF2B5EF4-FFF2-40B4-BE49-F238E27FC236}">
                  <a16:creationId xmlns:a16="http://schemas.microsoft.com/office/drawing/2014/main" id="{A153FFC8-46A6-D295-2142-511948222207}"/>
                </a:ext>
              </a:extLst>
            </p:cNvPr>
            <p:cNvSpPr/>
            <p:nvPr userDrawn="1"/>
          </p:nvSpPr>
          <p:spPr>
            <a:xfrm>
              <a:off x="0" y="12705"/>
              <a:ext cx="9144000" cy="1066800"/>
            </a:xfrm>
            <a:prstGeom prst="rect">
              <a:avLst/>
            </a:prstGeom>
            <a:solidFill>
              <a:srgbClr val="79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C4313686-1627-20BA-1F43-B98257810020}"/>
                </a:ext>
              </a:extLst>
            </p:cNvPr>
            <p:cNvSpPr/>
            <p:nvPr userDrawn="1"/>
          </p:nvSpPr>
          <p:spPr>
            <a:xfrm>
              <a:off x="0" y="189480"/>
              <a:ext cx="8829040" cy="1095729"/>
            </a:xfrm>
            <a:prstGeom prst="rect">
              <a:avLst/>
            </a:pr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918E0B9D-E793-2925-2A93-2A68A42E639E}"/>
                </a:ext>
              </a:extLst>
            </p:cNvPr>
            <p:cNvSpPr/>
            <p:nvPr userDrawn="1"/>
          </p:nvSpPr>
          <p:spPr>
            <a:xfrm>
              <a:off x="314960" y="348626"/>
              <a:ext cx="8829040" cy="10957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itle 1">
            <a:extLst>
              <a:ext uri="{FF2B5EF4-FFF2-40B4-BE49-F238E27FC236}">
                <a16:creationId xmlns:a16="http://schemas.microsoft.com/office/drawing/2014/main" id="{B24DE24A-825E-0470-6ED5-707AA0628890}"/>
              </a:ext>
            </a:extLst>
          </p:cNvPr>
          <p:cNvSpPr txBox="1">
            <a:spLocks/>
          </p:cNvSpPr>
          <p:nvPr userDrawn="1"/>
        </p:nvSpPr>
        <p:spPr>
          <a:xfrm>
            <a:off x="838200" y="288029"/>
            <a:ext cx="10515600" cy="1247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Franklin Gothic Demi Cond" panose="020B0603020102020204" pitchFamily="34" charset="0"/>
                <a:ea typeface="+mj-ea"/>
                <a:cs typeface="+mj-cs"/>
              </a:defRPr>
            </a:lvl1pPr>
          </a:lstStyle>
          <a:p>
            <a:r>
              <a:rPr lang="en-US" sz="4400"/>
              <a:t>Click to edit Master title style</a:t>
            </a:r>
          </a:p>
        </p:txBody>
      </p:sp>
      <p:pic>
        <p:nvPicPr>
          <p:cNvPr id="14" name="Content Placeholder 3" descr="A blue and yellow arrows in a circle&#10;&#10;AI-generated content may be incorrect.">
            <a:extLst>
              <a:ext uri="{FF2B5EF4-FFF2-40B4-BE49-F238E27FC236}">
                <a16:creationId xmlns:a16="http://schemas.microsoft.com/office/drawing/2014/main" id="{4DE9ADA8-9D3E-6FF4-4C64-F016386B82C2}"/>
              </a:ext>
            </a:extLst>
          </p:cNvPr>
          <p:cNvPicPr>
            <a:picLocks noChangeAspect="1"/>
          </p:cNvPicPr>
          <p:nvPr userDrawn="1"/>
        </p:nvPicPr>
        <p:blipFill>
          <a:blip r:embed="rId2"/>
          <a:stretch>
            <a:fillRect/>
          </a:stretch>
        </p:blipFill>
        <p:spPr>
          <a:xfrm>
            <a:off x="11383767" y="6014124"/>
            <a:ext cx="669534" cy="737622"/>
          </a:xfrm>
          <a:prstGeom prst="rect">
            <a:avLst/>
          </a:prstGeom>
        </p:spPr>
      </p:pic>
      <p:pic>
        <p:nvPicPr>
          <p:cNvPr id="15" name="Picture 14" descr="A black background with blue and yellow text&#10;&#10;AI-generated content may be incorrect.">
            <a:extLst>
              <a:ext uri="{FF2B5EF4-FFF2-40B4-BE49-F238E27FC236}">
                <a16:creationId xmlns:a16="http://schemas.microsoft.com/office/drawing/2014/main" id="{B9D8EFBD-EA07-139F-45BD-9F1E3C568B29}"/>
              </a:ext>
            </a:extLst>
          </p:cNvPr>
          <p:cNvPicPr>
            <a:picLocks noChangeAspect="1"/>
          </p:cNvPicPr>
          <p:nvPr userDrawn="1"/>
        </p:nvPicPr>
        <p:blipFill>
          <a:blip r:embed="rId3"/>
          <a:stretch>
            <a:fillRect/>
          </a:stretch>
        </p:blipFill>
        <p:spPr>
          <a:xfrm>
            <a:off x="100851" y="6132221"/>
            <a:ext cx="998484" cy="622449"/>
          </a:xfrm>
          <a:prstGeom prst="rect">
            <a:avLst/>
          </a:prstGeom>
        </p:spPr>
      </p:pic>
    </p:spTree>
    <p:extLst>
      <p:ext uri="{BB962C8B-B14F-4D97-AF65-F5344CB8AC3E}">
        <p14:creationId xmlns:p14="http://schemas.microsoft.com/office/powerpoint/2010/main" val="2486086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5/14/2026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grpSp>
        <p:nvGrpSpPr>
          <p:cNvPr id="8" name="Group 7">
            <a:extLst>
              <a:ext uri="{FF2B5EF4-FFF2-40B4-BE49-F238E27FC236}">
                <a16:creationId xmlns:a16="http://schemas.microsoft.com/office/drawing/2014/main" id="{EF61DAE4-AD69-B58A-971B-24586234CB32}"/>
              </a:ext>
            </a:extLst>
          </p:cNvPr>
          <p:cNvGrpSpPr/>
          <p:nvPr userDrawn="1"/>
        </p:nvGrpSpPr>
        <p:grpSpPr>
          <a:xfrm>
            <a:off x="0" y="12705"/>
            <a:ext cx="12192000" cy="1431650"/>
            <a:chOff x="0" y="12705"/>
            <a:chExt cx="9144000" cy="1431650"/>
          </a:xfrm>
        </p:grpSpPr>
        <p:sp>
          <p:nvSpPr>
            <p:cNvPr id="9" name="Rectangle 8">
              <a:extLst>
                <a:ext uri="{FF2B5EF4-FFF2-40B4-BE49-F238E27FC236}">
                  <a16:creationId xmlns:a16="http://schemas.microsoft.com/office/drawing/2014/main" id="{633A20BC-CDAA-D8D7-E41C-D50621B83FCA}"/>
                </a:ext>
              </a:extLst>
            </p:cNvPr>
            <p:cNvSpPr/>
            <p:nvPr userDrawn="1"/>
          </p:nvSpPr>
          <p:spPr>
            <a:xfrm>
              <a:off x="0" y="12705"/>
              <a:ext cx="9144000" cy="1066800"/>
            </a:xfrm>
            <a:prstGeom prst="rect">
              <a:avLst/>
            </a:prstGeom>
            <a:solidFill>
              <a:srgbClr val="79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FBC4E9C0-2C33-50D9-4E76-68BD6BFA5005}"/>
                </a:ext>
              </a:extLst>
            </p:cNvPr>
            <p:cNvSpPr/>
            <p:nvPr userDrawn="1"/>
          </p:nvSpPr>
          <p:spPr>
            <a:xfrm>
              <a:off x="0" y="189480"/>
              <a:ext cx="8829040" cy="1095729"/>
            </a:xfrm>
            <a:prstGeom prst="rect">
              <a:avLst/>
            </a:pr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5044EF18-F49F-7133-4FB4-DB88C1639E2D}"/>
                </a:ext>
              </a:extLst>
            </p:cNvPr>
            <p:cNvSpPr/>
            <p:nvPr userDrawn="1"/>
          </p:nvSpPr>
          <p:spPr>
            <a:xfrm>
              <a:off x="314960" y="348626"/>
              <a:ext cx="8829040" cy="10957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4" name="Content Placeholder 3" descr="A blue and yellow arrows in a circle&#10;&#10;AI-generated content may be incorrect.">
            <a:extLst>
              <a:ext uri="{FF2B5EF4-FFF2-40B4-BE49-F238E27FC236}">
                <a16:creationId xmlns:a16="http://schemas.microsoft.com/office/drawing/2014/main" id="{39D1F641-60A0-918F-AC63-AE1466CC08F5}"/>
              </a:ext>
            </a:extLst>
          </p:cNvPr>
          <p:cNvPicPr>
            <a:picLocks noChangeAspect="1"/>
          </p:cNvPicPr>
          <p:nvPr userDrawn="1"/>
        </p:nvPicPr>
        <p:blipFill>
          <a:blip r:embed="rId2"/>
          <a:stretch>
            <a:fillRect/>
          </a:stretch>
        </p:blipFill>
        <p:spPr>
          <a:xfrm>
            <a:off x="11383767" y="6014124"/>
            <a:ext cx="669534" cy="737622"/>
          </a:xfrm>
          <a:prstGeom prst="rect">
            <a:avLst/>
          </a:prstGeom>
        </p:spPr>
      </p:pic>
      <p:pic>
        <p:nvPicPr>
          <p:cNvPr id="15" name="Picture 14" descr="A black background with blue and yellow text&#10;&#10;AI-generated content may be incorrect.">
            <a:extLst>
              <a:ext uri="{FF2B5EF4-FFF2-40B4-BE49-F238E27FC236}">
                <a16:creationId xmlns:a16="http://schemas.microsoft.com/office/drawing/2014/main" id="{E6EA840C-A6F8-D3F2-4D8A-7AA149073F2D}"/>
              </a:ext>
            </a:extLst>
          </p:cNvPr>
          <p:cNvPicPr>
            <a:picLocks noChangeAspect="1"/>
          </p:cNvPicPr>
          <p:nvPr userDrawn="1"/>
        </p:nvPicPr>
        <p:blipFill>
          <a:blip r:embed="rId3"/>
          <a:stretch>
            <a:fillRect/>
          </a:stretch>
        </p:blipFill>
        <p:spPr>
          <a:xfrm>
            <a:off x="100851" y="6132221"/>
            <a:ext cx="998484" cy="622449"/>
          </a:xfrm>
          <a:prstGeom prst="rect">
            <a:avLst/>
          </a:prstGeom>
        </p:spPr>
      </p:pic>
    </p:spTree>
    <p:extLst>
      <p:ext uri="{BB962C8B-B14F-4D97-AF65-F5344CB8AC3E}">
        <p14:creationId xmlns:p14="http://schemas.microsoft.com/office/powerpoint/2010/main" val="1606294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5/14/2026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grpSp>
        <p:nvGrpSpPr>
          <p:cNvPr id="10" name="Group 9">
            <a:extLst>
              <a:ext uri="{FF2B5EF4-FFF2-40B4-BE49-F238E27FC236}">
                <a16:creationId xmlns:a16="http://schemas.microsoft.com/office/drawing/2014/main" id="{3A89B62B-3DF0-1C49-4977-353FA3D6242B}"/>
              </a:ext>
            </a:extLst>
          </p:cNvPr>
          <p:cNvGrpSpPr/>
          <p:nvPr userDrawn="1"/>
        </p:nvGrpSpPr>
        <p:grpSpPr>
          <a:xfrm>
            <a:off x="0" y="12705"/>
            <a:ext cx="12192000" cy="1431650"/>
            <a:chOff x="0" y="12705"/>
            <a:chExt cx="9144000" cy="1431650"/>
          </a:xfrm>
        </p:grpSpPr>
        <p:sp>
          <p:nvSpPr>
            <p:cNvPr id="11" name="Rectangle 10">
              <a:extLst>
                <a:ext uri="{FF2B5EF4-FFF2-40B4-BE49-F238E27FC236}">
                  <a16:creationId xmlns:a16="http://schemas.microsoft.com/office/drawing/2014/main" id="{E17468E4-D5C3-0E2D-0262-72E849433AF5}"/>
                </a:ext>
              </a:extLst>
            </p:cNvPr>
            <p:cNvSpPr/>
            <p:nvPr userDrawn="1"/>
          </p:nvSpPr>
          <p:spPr>
            <a:xfrm>
              <a:off x="0" y="12705"/>
              <a:ext cx="9144000" cy="1066800"/>
            </a:xfrm>
            <a:prstGeom prst="rect">
              <a:avLst/>
            </a:prstGeom>
            <a:solidFill>
              <a:srgbClr val="79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F5084ED0-EC58-A733-C136-14968CAA91D5}"/>
                </a:ext>
              </a:extLst>
            </p:cNvPr>
            <p:cNvSpPr/>
            <p:nvPr userDrawn="1"/>
          </p:nvSpPr>
          <p:spPr>
            <a:xfrm>
              <a:off x="0" y="189480"/>
              <a:ext cx="8829040" cy="1095729"/>
            </a:xfrm>
            <a:prstGeom prst="rect">
              <a:avLst/>
            </a:pr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C49D55A7-FBE4-DB9A-EA16-8FBBE0CAF2A5}"/>
                </a:ext>
              </a:extLst>
            </p:cNvPr>
            <p:cNvSpPr/>
            <p:nvPr userDrawn="1"/>
          </p:nvSpPr>
          <p:spPr>
            <a:xfrm>
              <a:off x="314960" y="348626"/>
              <a:ext cx="8829040" cy="10957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ext Placeholder 2">
            <a:extLst>
              <a:ext uri="{FF2B5EF4-FFF2-40B4-BE49-F238E27FC236}">
                <a16:creationId xmlns:a16="http://schemas.microsoft.com/office/drawing/2014/main" id="{648C2923-42F3-6BE8-58C7-9261726F3250}"/>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961B1AB3-8EC9-01CC-E437-97B1537B948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074EB836-7494-9C8C-CA3E-31619B5E3F0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98630D81-1BA2-C26C-4098-A60328C1183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Content Placeholder 3" descr="A blue and yellow arrows in a circle&#10;&#10;AI-generated content may be incorrect.">
            <a:extLst>
              <a:ext uri="{FF2B5EF4-FFF2-40B4-BE49-F238E27FC236}">
                <a16:creationId xmlns:a16="http://schemas.microsoft.com/office/drawing/2014/main" id="{AAEF2605-2355-DCB7-ACA4-0E129B484BC7}"/>
              </a:ext>
            </a:extLst>
          </p:cNvPr>
          <p:cNvPicPr>
            <a:picLocks noChangeAspect="1"/>
          </p:cNvPicPr>
          <p:nvPr userDrawn="1"/>
        </p:nvPicPr>
        <p:blipFill>
          <a:blip r:embed="rId2"/>
          <a:stretch>
            <a:fillRect/>
          </a:stretch>
        </p:blipFill>
        <p:spPr>
          <a:xfrm>
            <a:off x="11383767" y="6014124"/>
            <a:ext cx="669534" cy="737622"/>
          </a:xfrm>
          <a:prstGeom prst="rect">
            <a:avLst/>
          </a:prstGeom>
        </p:spPr>
      </p:pic>
      <p:pic>
        <p:nvPicPr>
          <p:cNvPr id="21" name="Picture 20" descr="A black background with blue and yellow text&#10;&#10;AI-generated content may be incorrect.">
            <a:extLst>
              <a:ext uri="{FF2B5EF4-FFF2-40B4-BE49-F238E27FC236}">
                <a16:creationId xmlns:a16="http://schemas.microsoft.com/office/drawing/2014/main" id="{1B06BBF9-01C7-7684-0FE2-90D86289C213}"/>
              </a:ext>
            </a:extLst>
          </p:cNvPr>
          <p:cNvPicPr>
            <a:picLocks noChangeAspect="1"/>
          </p:cNvPicPr>
          <p:nvPr userDrawn="1"/>
        </p:nvPicPr>
        <p:blipFill>
          <a:blip r:embed="rId3"/>
          <a:stretch>
            <a:fillRect/>
          </a:stretch>
        </p:blipFill>
        <p:spPr>
          <a:xfrm>
            <a:off x="100851" y="6132221"/>
            <a:ext cx="998484" cy="622449"/>
          </a:xfrm>
          <a:prstGeom prst="rect">
            <a:avLst/>
          </a:prstGeom>
        </p:spPr>
      </p:pic>
    </p:spTree>
    <p:extLst>
      <p:ext uri="{BB962C8B-B14F-4D97-AF65-F5344CB8AC3E}">
        <p14:creationId xmlns:p14="http://schemas.microsoft.com/office/powerpoint/2010/main" val="88217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5/14/2026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grpSp>
        <p:nvGrpSpPr>
          <p:cNvPr id="6" name="Group 5">
            <a:extLst>
              <a:ext uri="{FF2B5EF4-FFF2-40B4-BE49-F238E27FC236}">
                <a16:creationId xmlns:a16="http://schemas.microsoft.com/office/drawing/2014/main" id="{B6944DFB-7560-DE88-596F-142FAB664FF7}"/>
              </a:ext>
            </a:extLst>
          </p:cNvPr>
          <p:cNvGrpSpPr/>
          <p:nvPr userDrawn="1"/>
        </p:nvGrpSpPr>
        <p:grpSpPr>
          <a:xfrm>
            <a:off x="0" y="12705"/>
            <a:ext cx="12192000" cy="1431650"/>
            <a:chOff x="0" y="12705"/>
            <a:chExt cx="9144000" cy="1431650"/>
          </a:xfrm>
        </p:grpSpPr>
        <p:sp>
          <p:nvSpPr>
            <p:cNvPr id="7" name="Rectangle 6">
              <a:extLst>
                <a:ext uri="{FF2B5EF4-FFF2-40B4-BE49-F238E27FC236}">
                  <a16:creationId xmlns:a16="http://schemas.microsoft.com/office/drawing/2014/main" id="{D0FCC8DD-607D-C002-1B79-424B5F1F7029}"/>
                </a:ext>
              </a:extLst>
            </p:cNvPr>
            <p:cNvSpPr/>
            <p:nvPr userDrawn="1"/>
          </p:nvSpPr>
          <p:spPr>
            <a:xfrm>
              <a:off x="0" y="12705"/>
              <a:ext cx="9144000" cy="1066800"/>
            </a:xfrm>
            <a:prstGeom prst="rect">
              <a:avLst/>
            </a:prstGeom>
            <a:solidFill>
              <a:srgbClr val="79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B04651D5-DFE0-8219-CF74-088DFF985256}"/>
                </a:ext>
              </a:extLst>
            </p:cNvPr>
            <p:cNvSpPr/>
            <p:nvPr userDrawn="1"/>
          </p:nvSpPr>
          <p:spPr>
            <a:xfrm>
              <a:off x="0" y="189480"/>
              <a:ext cx="8829040" cy="1095729"/>
            </a:xfrm>
            <a:prstGeom prst="rect">
              <a:avLst/>
            </a:pr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E1533A4A-F6E0-CDE4-65BF-46830F939308}"/>
                </a:ext>
              </a:extLst>
            </p:cNvPr>
            <p:cNvSpPr/>
            <p:nvPr userDrawn="1"/>
          </p:nvSpPr>
          <p:spPr>
            <a:xfrm>
              <a:off x="314960" y="348626"/>
              <a:ext cx="8829040" cy="10957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2" name="Content Placeholder 3" descr="A blue and yellow arrows in a circle&#10;&#10;AI-generated content may be incorrect.">
            <a:extLst>
              <a:ext uri="{FF2B5EF4-FFF2-40B4-BE49-F238E27FC236}">
                <a16:creationId xmlns:a16="http://schemas.microsoft.com/office/drawing/2014/main" id="{7A7ECEF2-B2CB-0C41-C9A1-49F5F1D99079}"/>
              </a:ext>
            </a:extLst>
          </p:cNvPr>
          <p:cNvPicPr>
            <a:picLocks noChangeAspect="1"/>
          </p:cNvPicPr>
          <p:nvPr userDrawn="1"/>
        </p:nvPicPr>
        <p:blipFill>
          <a:blip r:embed="rId2"/>
          <a:stretch>
            <a:fillRect/>
          </a:stretch>
        </p:blipFill>
        <p:spPr>
          <a:xfrm>
            <a:off x="11383767" y="6014124"/>
            <a:ext cx="669534" cy="737622"/>
          </a:xfrm>
          <a:prstGeom prst="rect">
            <a:avLst/>
          </a:prstGeom>
        </p:spPr>
      </p:pic>
      <p:pic>
        <p:nvPicPr>
          <p:cNvPr id="13" name="Picture 12" descr="A black background with blue and yellow text&#10;&#10;AI-generated content may be incorrect.">
            <a:extLst>
              <a:ext uri="{FF2B5EF4-FFF2-40B4-BE49-F238E27FC236}">
                <a16:creationId xmlns:a16="http://schemas.microsoft.com/office/drawing/2014/main" id="{625828D0-1113-BAE1-D2AA-514934290464}"/>
              </a:ext>
            </a:extLst>
          </p:cNvPr>
          <p:cNvPicPr>
            <a:picLocks noChangeAspect="1"/>
          </p:cNvPicPr>
          <p:nvPr userDrawn="1"/>
        </p:nvPicPr>
        <p:blipFill>
          <a:blip r:embed="rId3"/>
          <a:stretch>
            <a:fillRect/>
          </a:stretch>
        </p:blipFill>
        <p:spPr>
          <a:xfrm>
            <a:off x="100851" y="6132221"/>
            <a:ext cx="998484" cy="622449"/>
          </a:xfrm>
          <a:prstGeom prst="rect">
            <a:avLst/>
          </a:prstGeom>
        </p:spPr>
      </p:pic>
    </p:spTree>
    <p:extLst>
      <p:ext uri="{BB962C8B-B14F-4D97-AF65-F5344CB8AC3E}">
        <p14:creationId xmlns:p14="http://schemas.microsoft.com/office/powerpoint/2010/main" val="1420133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17782F-B26F-7045-BFD4-FEC2563B5122}" type="datetimeFigureOut">
              <a:rPr lang="en-US" smtClean="0"/>
              <a:pPr/>
              <a:t>5/14/2026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5F6D1E2-BDAC-8B4E-A2C2-A39856DEFEB2}" type="slidenum">
              <a:rPr lang="en-US" smtClean="0"/>
              <a:pPr/>
              <a:t>‹#›</a:t>
            </a:fld>
            <a:endParaRPr lang="en-US"/>
          </a:p>
        </p:txBody>
      </p:sp>
    </p:spTree>
    <p:extLst>
      <p:ext uri="{BB962C8B-B14F-4D97-AF65-F5344CB8AC3E}">
        <p14:creationId xmlns:p14="http://schemas.microsoft.com/office/powerpoint/2010/main" val="425606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5/14/2026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grpSp>
        <p:nvGrpSpPr>
          <p:cNvPr id="8" name="Group 7">
            <a:extLst>
              <a:ext uri="{FF2B5EF4-FFF2-40B4-BE49-F238E27FC236}">
                <a16:creationId xmlns:a16="http://schemas.microsoft.com/office/drawing/2014/main" id="{4A1E386C-250B-906B-6818-950D27761155}"/>
              </a:ext>
            </a:extLst>
          </p:cNvPr>
          <p:cNvGrpSpPr/>
          <p:nvPr userDrawn="1"/>
        </p:nvGrpSpPr>
        <p:grpSpPr>
          <a:xfrm>
            <a:off x="0" y="12705"/>
            <a:ext cx="12192000" cy="1431650"/>
            <a:chOff x="0" y="12705"/>
            <a:chExt cx="9144000" cy="1431650"/>
          </a:xfrm>
        </p:grpSpPr>
        <p:sp>
          <p:nvSpPr>
            <p:cNvPr id="9" name="Rectangle 8">
              <a:extLst>
                <a:ext uri="{FF2B5EF4-FFF2-40B4-BE49-F238E27FC236}">
                  <a16:creationId xmlns:a16="http://schemas.microsoft.com/office/drawing/2014/main" id="{F1A09746-3BE5-D875-D7E0-ECA32FD35063}"/>
                </a:ext>
              </a:extLst>
            </p:cNvPr>
            <p:cNvSpPr/>
            <p:nvPr userDrawn="1"/>
          </p:nvSpPr>
          <p:spPr>
            <a:xfrm>
              <a:off x="0" y="12705"/>
              <a:ext cx="9144000" cy="1066800"/>
            </a:xfrm>
            <a:prstGeom prst="rect">
              <a:avLst/>
            </a:prstGeom>
            <a:solidFill>
              <a:srgbClr val="79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BD429CCA-EAA8-0073-A191-CA54398EBDAC}"/>
                </a:ext>
              </a:extLst>
            </p:cNvPr>
            <p:cNvSpPr/>
            <p:nvPr userDrawn="1"/>
          </p:nvSpPr>
          <p:spPr>
            <a:xfrm>
              <a:off x="0" y="189480"/>
              <a:ext cx="8829040" cy="1095729"/>
            </a:xfrm>
            <a:prstGeom prst="rect">
              <a:avLst/>
            </a:pr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339F91F5-9C1F-0789-BB2C-D1BFBE33C51D}"/>
                </a:ext>
              </a:extLst>
            </p:cNvPr>
            <p:cNvSpPr/>
            <p:nvPr userDrawn="1"/>
          </p:nvSpPr>
          <p:spPr>
            <a:xfrm>
              <a:off x="314960" y="348626"/>
              <a:ext cx="8829040" cy="10957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1">
            <a:extLst>
              <a:ext uri="{FF2B5EF4-FFF2-40B4-BE49-F238E27FC236}">
                <a16:creationId xmlns:a16="http://schemas.microsoft.com/office/drawing/2014/main" id="{919E4ED8-942A-2CC3-9729-10DB257B58DD}"/>
              </a:ext>
            </a:extLst>
          </p:cNvPr>
          <p:cNvSpPr txBox="1">
            <a:spLocks/>
          </p:cNvSpPr>
          <p:nvPr userDrawn="1"/>
        </p:nvSpPr>
        <p:spPr>
          <a:xfrm>
            <a:off x="838200" y="288029"/>
            <a:ext cx="10515600" cy="1247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Franklin Gothic Demi Cond" panose="020B0603020102020204" pitchFamily="34" charset="0"/>
                <a:ea typeface="+mj-ea"/>
                <a:cs typeface="+mj-cs"/>
              </a:defRPr>
            </a:lvl1pPr>
          </a:lstStyle>
          <a:p>
            <a:r>
              <a:rPr lang="en-US" sz="4400"/>
              <a:t>Click to edit Master title style</a:t>
            </a:r>
          </a:p>
        </p:txBody>
      </p:sp>
      <p:pic>
        <p:nvPicPr>
          <p:cNvPr id="15" name="Content Placeholder 3" descr="A blue and yellow arrows in a circle&#10;&#10;AI-generated content may be incorrect.">
            <a:extLst>
              <a:ext uri="{FF2B5EF4-FFF2-40B4-BE49-F238E27FC236}">
                <a16:creationId xmlns:a16="http://schemas.microsoft.com/office/drawing/2014/main" id="{E9FE33AD-6F8B-73CE-F1B2-4325A6594E3E}"/>
              </a:ext>
            </a:extLst>
          </p:cNvPr>
          <p:cNvPicPr>
            <a:picLocks noChangeAspect="1"/>
          </p:cNvPicPr>
          <p:nvPr userDrawn="1"/>
        </p:nvPicPr>
        <p:blipFill>
          <a:blip r:embed="rId2"/>
          <a:stretch>
            <a:fillRect/>
          </a:stretch>
        </p:blipFill>
        <p:spPr>
          <a:xfrm>
            <a:off x="11383767" y="6014124"/>
            <a:ext cx="669534" cy="737622"/>
          </a:xfrm>
          <a:prstGeom prst="rect">
            <a:avLst/>
          </a:prstGeom>
        </p:spPr>
      </p:pic>
      <p:pic>
        <p:nvPicPr>
          <p:cNvPr id="16" name="Picture 15" descr="A black background with blue and yellow text&#10;&#10;AI-generated content may be incorrect.">
            <a:extLst>
              <a:ext uri="{FF2B5EF4-FFF2-40B4-BE49-F238E27FC236}">
                <a16:creationId xmlns:a16="http://schemas.microsoft.com/office/drawing/2014/main" id="{5C65190B-DA9E-627E-284C-D800B47D0130}"/>
              </a:ext>
            </a:extLst>
          </p:cNvPr>
          <p:cNvPicPr>
            <a:picLocks noChangeAspect="1"/>
          </p:cNvPicPr>
          <p:nvPr userDrawn="1"/>
        </p:nvPicPr>
        <p:blipFill>
          <a:blip r:embed="rId3"/>
          <a:stretch>
            <a:fillRect/>
          </a:stretch>
        </p:blipFill>
        <p:spPr>
          <a:xfrm>
            <a:off x="100851" y="6132221"/>
            <a:ext cx="998484" cy="622449"/>
          </a:xfrm>
          <a:prstGeom prst="rect">
            <a:avLst/>
          </a:prstGeom>
        </p:spPr>
      </p:pic>
    </p:spTree>
    <p:extLst>
      <p:ext uri="{BB962C8B-B14F-4D97-AF65-F5344CB8AC3E}">
        <p14:creationId xmlns:p14="http://schemas.microsoft.com/office/powerpoint/2010/main" val="222293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5/14/2026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grpSp>
        <p:nvGrpSpPr>
          <p:cNvPr id="8" name="Group 7">
            <a:extLst>
              <a:ext uri="{FF2B5EF4-FFF2-40B4-BE49-F238E27FC236}">
                <a16:creationId xmlns:a16="http://schemas.microsoft.com/office/drawing/2014/main" id="{CE23EB8B-8B2C-A1EB-35EA-A1A134D561FB}"/>
              </a:ext>
            </a:extLst>
          </p:cNvPr>
          <p:cNvGrpSpPr/>
          <p:nvPr userDrawn="1"/>
        </p:nvGrpSpPr>
        <p:grpSpPr>
          <a:xfrm>
            <a:off x="0" y="12705"/>
            <a:ext cx="12192000" cy="1431650"/>
            <a:chOff x="0" y="12705"/>
            <a:chExt cx="9144000" cy="1431650"/>
          </a:xfrm>
        </p:grpSpPr>
        <p:sp>
          <p:nvSpPr>
            <p:cNvPr id="9" name="Rectangle 8">
              <a:extLst>
                <a:ext uri="{FF2B5EF4-FFF2-40B4-BE49-F238E27FC236}">
                  <a16:creationId xmlns:a16="http://schemas.microsoft.com/office/drawing/2014/main" id="{EA737558-6BD4-1F37-CF5B-974A23B8706F}"/>
                </a:ext>
              </a:extLst>
            </p:cNvPr>
            <p:cNvSpPr/>
            <p:nvPr userDrawn="1"/>
          </p:nvSpPr>
          <p:spPr>
            <a:xfrm>
              <a:off x="0" y="12705"/>
              <a:ext cx="9144000" cy="1066800"/>
            </a:xfrm>
            <a:prstGeom prst="rect">
              <a:avLst/>
            </a:prstGeom>
            <a:solidFill>
              <a:srgbClr val="79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47A8FCE9-E9A8-5C2F-9938-EB0A4BF1CFE3}"/>
                </a:ext>
              </a:extLst>
            </p:cNvPr>
            <p:cNvSpPr/>
            <p:nvPr userDrawn="1"/>
          </p:nvSpPr>
          <p:spPr>
            <a:xfrm>
              <a:off x="0" y="189480"/>
              <a:ext cx="8829040" cy="1095729"/>
            </a:xfrm>
            <a:prstGeom prst="rect">
              <a:avLst/>
            </a:pr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971B0F3B-D136-95CF-E92D-722859B59DF8}"/>
                </a:ext>
              </a:extLst>
            </p:cNvPr>
            <p:cNvSpPr/>
            <p:nvPr userDrawn="1"/>
          </p:nvSpPr>
          <p:spPr>
            <a:xfrm>
              <a:off x="314960" y="348626"/>
              <a:ext cx="8829040" cy="10957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2" name="Picture 11">
            <a:extLst>
              <a:ext uri="{FF2B5EF4-FFF2-40B4-BE49-F238E27FC236}">
                <a16:creationId xmlns:a16="http://schemas.microsoft.com/office/drawing/2014/main" id="{FA9B4F0B-3CB2-7CF2-7FE8-8F8512C97DE8}"/>
              </a:ext>
            </a:extLst>
          </p:cNvPr>
          <p:cNvPicPr>
            <a:picLocks noChangeAspect="1"/>
          </p:cNvPicPr>
          <p:nvPr userDrawn="1"/>
        </p:nvPicPr>
        <p:blipFill rotWithShape="1">
          <a:blip r:embed="rId2"/>
          <a:srcRect l="18955" t="24848" r="9934" b="18787"/>
          <a:stretch/>
        </p:blipFill>
        <p:spPr>
          <a:xfrm>
            <a:off x="12578563" y="546101"/>
            <a:ext cx="1503856" cy="662783"/>
          </a:xfrm>
          <a:prstGeom prst="rect">
            <a:avLst/>
          </a:prstGeom>
        </p:spPr>
      </p:pic>
      <p:sp>
        <p:nvSpPr>
          <p:cNvPr id="15" name="Title 1">
            <a:extLst>
              <a:ext uri="{FF2B5EF4-FFF2-40B4-BE49-F238E27FC236}">
                <a16:creationId xmlns:a16="http://schemas.microsoft.com/office/drawing/2014/main" id="{BF3CF466-BDD1-40D3-60F5-95F30CF40E6C}"/>
              </a:ext>
            </a:extLst>
          </p:cNvPr>
          <p:cNvSpPr txBox="1">
            <a:spLocks/>
          </p:cNvSpPr>
          <p:nvPr userDrawn="1"/>
        </p:nvSpPr>
        <p:spPr>
          <a:xfrm>
            <a:off x="838200" y="288029"/>
            <a:ext cx="10515600" cy="1247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Franklin Gothic Demi Cond" panose="020B0603020102020204" pitchFamily="34" charset="0"/>
                <a:ea typeface="+mj-ea"/>
                <a:cs typeface="+mj-cs"/>
              </a:defRPr>
            </a:lvl1pPr>
          </a:lstStyle>
          <a:p>
            <a:r>
              <a:rPr lang="en-US" sz="4400"/>
              <a:t>Click to edit Master title style</a:t>
            </a:r>
          </a:p>
        </p:txBody>
      </p:sp>
      <p:pic>
        <p:nvPicPr>
          <p:cNvPr id="16" name="Content Placeholder 3" descr="A blue and yellow arrows in a circle&#10;&#10;AI-generated content may be incorrect.">
            <a:extLst>
              <a:ext uri="{FF2B5EF4-FFF2-40B4-BE49-F238E27FC236}">
                <a16:creationId xmlns:a16="http://schemas.microsoft.com/office/drawing/2014/main" id="{4448C992-1D27-AB72-BF42-7141B4E623A6}"/>
              </a:ext>
            </a:extLst>
          </p:cNvPr>
          <p:cNvPicPr>
            <a:picLocks noChangeAspect="1"/>
          </p:cNvPicPr>
          <p:nvPr userDrawn="1"/>
        </p:nvPicPr>
        <p:blipFill>
          <a:blip r:embed="rId3"/>
          <a:stretch>
            <a:fillRect/>
          </a:stretch>
        </p:blipFill>
        <p:spPr>
          <a:xfrm>
            <a:off x="11383767" y="6014124"/>
            <a:ext cx="669534" cy="737622"/>
          </a:xfrm>
          <a:prstGeom prst="rect">
            <a:avLst/>
          </a:prstGeom>
        </p:spPr>
      </p:pic>
      <p:pic>
        <p:nvPicPr>
          <p:cNvPr id="17" name="Picture 16" descr="A black background with blue and yellow text&#10;&#10;AI-generated content may be incorrect.">
            <a:extLst>
              <a:ext uri="{FF2B5EF4-FFF2-40B4-BE49-F238E27FC236}">
                <a16:creationId xmlns:a16="http://schemas.microsoft.com/office/drawing/2014/main" id="{94488664-B546-CF9F-1001-A6910D421429}"/>
              </a:ext>
            </a:extLst>
          </p:cNvPr>
          <p:cNvPicPr>
            <a:picLocks noChangeAspect="1"/>
          </p:cNvPicPr>
          <p:nvPr userDrawn="1"/>
        </p:nvPicPr>
        <p:blipFill>
          <a:blip r:embed="rId4"/>
          <a:stretch>
            <a:fillRect/>
          </a:stretch>
        </p:blipFill>
        <p:spPr>
          <a:xfrm>
            <a:off x="100851" y="6132221"/>
            <a:ext cx="998484" cy="622449"/>
          </a:xfrm>
          <a:prstGeom prst="rect">
            <a:avLst/>
          </a:prstGeom>
        </p:spPr>
      </p:pic>
    </p:spTree>
    <p:extLst>
      <p:ext uri="{BB962C8B-B14F-4D97-AF65-F5344CB8AC3E}">
        <p14:creationId xmlns:p14="http://schemas.microsoft.com/office/powerpoint/2010/main" val="3360109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7782F-B26F-7045-BFD4-FEC2563B5122}" type="datetimeFigureOut">
              <a:rPr lang="en-US" smtClean="0"/>
              <a:pPr/>
              <a:t>5/14/2026</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6D1E2-BDAC-8B4E-A2C2-A39856DEFEB2}" type="slidenum">
              <a:rPr lang="en-US" smtClean="0"/>
              <a:pPr/>
              <a:t>‹#›</a:t>
            </a:fld>
            <a:endParaRPr lang="en-US"/>
          </a:p>
        </p:txBody>
      </p:sp>
      <p:sp>
        <p:nvSpPr>
          <p:cNvPr id="9" name="TextBox 8">
            <a:extLst>
              <a:ext uri="{FF2B5EF4-FFF2-40B4-BE49-F238E27FC236}">
                <a16:creationId xmlns:a16="http://schemas.microsoft.com/office/drawing/2014/main" id="{C8E0165C-F355-4988-06F5-061FD0802B05}"/>
              </a:ext>
            </a:extLst>
          </p:cNvPr>
          <p:cNvSpPr txBox="1"/>
          <p:nvPr userDrawn="1">
            <p:extLst>
              <p:ext uri="{1162E1C5-73C7-4A58-AE30-91384D911F3F}">
                <p184:classification xmlns:p184="http://schemas.microsoft.com/office/powerpoint/2018/4/main" val="hdr"/>
              </p:ext>
            </p:extLst>
          </p:nvPr>
        </p:nvSpPr>
        <p:spPr>
          <a:xfrm>
            <a:off x="5653850" y="63500"/>
            <a:ext cx="919162" cy="182880"/>
          </a:xfrm>
          <a:prstGeom prst="rect">
            <a:avLst/>
          </a:prstGeom>
        </p:spPr>
        <p:txBody>
          <a:bodyPr horzOverflow="overflow" lIns="0" tIns="0" rIns="0" bIns="0">
            <a:spAutoFit/>
          </a:bodyPr>
          <a:lstStyle/>
          <a:p>
            <a:pPr algn="l"/>
            <a:r>
              <a:rPr lang="en-US" sz="1200">
                <a:solidFill>
                  <a:srgbClr val="008000"/>
                </a:solidFill>
                <a:latin typeface="Calibri" panose="020F0502020204030204" pitchFamily="34" charset="0"/>
                <a:ea typeface="Calibri" panose="020F0502020204030204" pitchFamily="34" charset="0"/>
                <a:cs typeface="Calibri" panose="020F0502020204030204" pitchFamily="34" charset="0"/>
              </a:rPr>
              <a:t>UNCLASSIFIED</a:t>
            </a:r>
          </a:p>
        </p:txBody>
      </p:sp>
      <p:sp>
        <p:nvSpPr>
          <p:cNvPr id="8" name="TextBox 7">
            <a:extLst>
              <a:ext uri="{FF2B5EF4-FFF2-40B4-BE49-F238E27FC236}">
                <a16:creationId xmlns:a16="http://schemas.microsoft.com/office/drawing/2014/main" id="{14EA694D-019A-F3FF-0642-080C6E0AF7FD}"/>
              </a:ext>
            </a:extLst>
          </p:cNvPr>
          <p:cNvSpPr txBox="1"/>
          <p:nvPr userDrawn="1"/>
        </p:nvSpPr>
        <p:spPr>
          <a:xfrm>
            <a:off x="4777740" y="6537960"/>
            <a:ext cx="2663190" cy="307777"/>
          </a:xfrm>
          <a:prstGeom prst="rect">
            <a:avLst/>
          </a:prstGeom>
          <a:noFill/>
        </p:spPr>
        <p:txBody>
          <a:bodyPr wrap="square" rtlCol="0">
            <a:spAutoFit/>
          </a:bodyPr>
          <a:lstStyle/>
          <a:p>
            <a:pPr algn="ctr"/>
            <a:r>
              <a:rPr lang="en-US" sz="1400" b="1" spc="70">
                <a:solidFill>
                  <a:srgbClr val="00B050"/>
                </a:solidFill>
              </a:rPr>
              <a:t>UNCLASSIFIED</a:t>
            </a:r>
          </a:p>
        </p:txBody>
      </p:sp>
    </p:spTree>
    <p:extLst>
      <p:ext uri="{BB962C8B-B14F-4D97-AF65-F5344CB8AC3E}">
        <p14:creationId xmlns:p14="http://schemas.microsoft.com/office/powerpoint/2010/main" val="12314886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4" r:id="rId13"/>
    <p:sldLayoutId id="2147483662" r:id="rId14"/>
    <p:sldLayoutId id="2147483664" r:id="rId15"/>
    <p:sldLayoutId id="2147483665" r:id="rId16"/>
    <p:sldLayoutId id="2147483666" r:id="rId17"/>
    <p:sldLayoutId id="2147483667" r:id="rId18"/>
    <p:sldLayoutId id="214748368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rchive.epa.gov/region02/capp/web/pdf/ppcpflyer.pdf"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tricare.mil/drugtakebac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hyperlink" Target="https://www.mynavyhr.navy.mil/Portals/55/Support/Culture%20Resilience/Suicide_Prevention/Documents/Suicide%20Related%20Behavior%20Response%20and%20Postvention%20Guide.pdf?ver=Cc82Xyvkuzu9pTfFaiO9lQ%3d%3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s://www.mynavyhr.navy.mil/Portals/55/Support/Culture%20Resilience/Suicide_Prevention/Documents/Suicide%20Related%20Behavior%20Response%20and%20Postvention%20Guide.pdf?ver=Cc82Xyvkuzu9pTfFaiO9lQ%3d%3d" TargetMode="External"/><Relationship Id="rId4" Type="http://schemas.openxmlformats.org/officeDocument/2006/relationships/hyperlink" Target="https://www.mynavyhr.navy.mil/Support-Services/Culture-Resilience/Leaders-Toolkit/Mental-Health-Playboo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mynavyhr.navy.mil/Portals/55/Support/Culture%20Resilience/Suicide_Prevention/Documents/Suicide%20Related%20Behavior%20Response%20and%20Postvention%20Guide.pdf?ver=Cc82Xyvkuzu9pTfFaiO9lQ%3d%3d"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hyperlink" Target="https://giveanhour.org/" TargetMode="Externa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mynavyhr.navy.mil/Support-Services/Culture-Resilience/Leaders-Toolkit/Mental-Health-Playbook/"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hyperlink" Target="https://www.dspo.mil/" TargetMode="External"/><Relationship Id="rId5" Type="http://schemas.openxmlformats.org/officeDocument/2006/relationships/hyperlink" Target="http://www.sprc.org/" TargetMode="External"/><Relationship Id="rId4" Type="http://schemas.openxmlformats.org/officeDocument/2006/relationships/hyperlink" Target="http://www.suicide.navy.mi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public.navy.mil/bupers-npc/reference/messages/Documents/NAVADMINS/NAV2017/NAV17027.tx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MILL_N17_SAIL.fct@navy.mil" TargetMode="External"/><Relationship Id="rId2" Type="http://schemas.openxmlformats.org/officeDocument/2006/relationships/hyperlink" Target="https://www.mynavyhr.navy.mil/Support-Services/Culture-Resilience/Suicide-Prevention/Commands-Leader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flankspeed.sharepoint-mil.us/:u:/s/CNICHQHub/n914/EaBYdoRnOyxFldUaKIBcX14BWwPxRid0eQMD5Itq_TWg_w?e=gtcE4v"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d411.gds.disa.mi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afe.apps.mi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mynavyhr.navy.mil/Portals/55/Messages/NAVADMIN/NAV2017/NAV17027.txt?ver=iqzerU6raruzykLVoKv17Q%3d%3d" TargetMode="External"/><Relationship Id="rId3" Type="http://schemas.openxmlformats.org/officeDocument/2006/relationships/hyperlink" Target="https://doni.documentservices.dla.mil/Directives/05000%20General%20Management%20Security%20and%20Safety%20Services/05-300%20Manpower%20Personnel%20Support/5354.1G.pdf" TargetMode="External"/><Relationship Id="rId7" Type="http://schemas.openxmlformats.org/officeDocument/2006/relationships/hyperlink" Target="http://www.med.navy.mil/sites/nepmu2/Documents/health_promotion/6100.2A%20OPNAV%20HP.pdf" TargetMode="External"/><Relationship Id="rId2" Type="http://schemas.openxmlformats.org/officeDocument/2006/relationships/hyperlink" Target="https://doni.documentservices.dla.mil/Directives/01000%20Military%20Personnel%20Support/01-700%20Morale%2C%20Community%20and%20Religious%20Services/1720.4B.pdf" TargetMode="External"/><Relationship Id="rId1" Type="http://schemas.openxmlformats.org/officeDocument/2006/relationships/slideLayout" Target="../slideLayouts/slideLayout2.xml"/><Relationship Id="rId6" Type="http://schemas.openxmlformats.org/officeDocument/2006/relationships/hyperlink" Target="http://www.dtic.mil/whs/directives/corres/pdf/649008p.pdf" TargetMode="External"/><Relationship Id="rId11" Type="http://schemas.openxmlformats.org/officeDocument/2006/relationships/hyperlink" Target="https://www.mynavyhr.navy.mil/Portals/55/Messages/NAVADMIN/NAV2014/NAV14263.txt" TargetMode="External"/><Relationship Id="rId5" Type="http://schemas.openxmlformats.org/officeDocument/2006/relationships/hyperlink" Target="http://www.dtic.mil/whs/directives/corres/pdf/649004p.pdf" TargetMode="External"/><Relationship Id="rId10" Type="http://schemas.openxmlformats.org/officeDocument/2006/relationships/hyperlink" Target="https://www.mynavyhr.navy.mil/Portals/55/Messages/NAVADMIN/NAV2021/NAV21021.txt?ver=wyc1tVS9_1hF11EIQMwAlA%3d%3d" TargetMode="External"/><Relationship Id="rId4" Type="http://schemas.openxmlformats.org/officeDocument/2006/relationships/hyperlink" Target="http://doni.documentservices.dla.mil/Directives/01000%20Military%20Personnel%20Support/01-700%20Morale%2C%20Community%20and%20Religious%20Services/1730.9.pdf" TargetMode="External"/><Relationship Id="rId9" Type="http://schemas.openxmlformats.org/officeDocument/2006/relationships/hyperlink" Target="https://www.mynavyhr.navy.mil/Portals/55/Messages/NAVADMIN/NAV2016/NAV16208.tx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mailto:suicideprevention@navy.mil"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www.mynavyhr.navy.mil/Portals/55/Support/Culture%20Resilience/Suicide_Prevention/Documents/Suicide%20Prevention%20CMT_Update%202025_V1.1.pdf?ver=u0UV5DvvrN6Jp7c3xEa8DQ%3d%3d"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351EE9-C0F2-F150-E092-35EC3EA5CF6A}"/>
              </a:ext>
            </a:extLst>
          </p:cNvPr>
          <p:cNvSpPr>
            <a:spLocks noGrp="1"/>
          </p:cNvSpPr>
          <p:nvPr>
            <p:ph type="body" sz="quarter" idx="15"/>
          </p:nvPr>
        </p:nvSpPr>
        <p:spPr>
          <a:xfrm>
            <a:off x="1439601" y="2250903"/>
            <a:ext cx="9312797" cy="1325563"/>
          </a:xfrm>
        </p:spPr>
        <p:txBody>
          <a:bodyPr/>
          <a:lstStyle/>
          <a:p>
            <a:r>
              <a:rPr lang="en-US" dirty="0">
                <a:latin typeface="Franklin Gothic Medium" panose="020B0603020102020204" pitchFamily="34" charset="0"/>
                <a:cs typeface="Segoe UI"/>
              </a:rPr>
              <a:t>Navy Suicide Prevention Program</a:t>
            </a:r>
          </a:p>
        </p:txBody>
      </p:sp>
      <p:sp>
        <p:nvSpPr>
          <p:cNvPr id="6" name="Subtitle 2">
            <a:extLst>
              <a:ext uri="{FF2B5EF4-FFF2-40B4-BE49-F238E27FC236}">
                <a16:creationId xmlns:a16="http://schemas.microsoft.com/office/drawing/2014/main" id="{6CC8F3D9-48F5-6FF3-727B-799ED9C71C46}"/>
              </a:ext>
            </a:extLst>
          </p:cNvPr>
          <p:cNvSpPr>
            <a:spLocks noGrp="1"/>
          </p:cNvSpPr>
          <p:nvPr>
            <p:ph type="body" sz="quarter" idx="14"/>
          </p:nvPr>
        </p:nvSpPr>
        <p:spPr/>
        <p:txBody>
          <a:bodyPr vert="horz" lIns="91440" tIns="45720" rIns="91440" bIns="45720" rtlCol="0" anchor="t">
            <a:normAutofit/>
          </a:bodyPr>
          <a:lstStyle/>
          <a:p>
            <a:r>
              <a:rPr lang="en-US" b="1" dirty="0">
                <a:latin typeface="Segoe UI"/>
                <a:cs typeface="Segoe UI"/>
              </a:rPr>
              <a:t>Training for Suicide Prevention Coordinators (SPCs)</a:t>
            </a:r>
          </a:p>
        </p:txBody>
      </p:sp>
      <p:sp>
        <p:nvSpPr>
          <p:cNvPr id="7" name="Text Placeholder 3">
            <a:extLst>
              <a:ext uri="{FF2B5EF4-FFF2-40B4-BE49-F238E27FC236}">
                <a16:creationId xmlns:a16="http://schemas.microsoft.com/office/drawing/2014/main" id="{F5927C0A-39C4-4CF1-5144-C605AB62518A}"/>
              </a:ext>
            </a:extLst>
          </p:cNvPr>
          <p:cNvSpPr>
            <a:spLocks noGrp="1"/>
          </p:cNvSpPr>
          <p:nvPr>
            <p:ph type="body" sz="quarter" idx="16"/>
          </p:nvPr>
        </p:nvSpPr>
        <p:spPr/>
        <p:txBody>
          <a:bodyPr/>
          <a:lstStyle/>
          <a:p>
            <a:r>
              <a:rPr lang="en-US" sz="1000" spc="-10" dirty="0">
                <a:solidFill>
                  <a:srgbClr val="FFFFFF"/>
                </a:solidFill>
                <a:latin typeface="Segoe UI"/>
                <a:cs typeface="Segoe UI"/>
              </a:rPr>
              <a:t>Released by Suicide Prevention Program, OPNAV N170</a:t>
            </a:r>
            <a:endParaRPr lang="en-US" dirty="0">
              <a:latin typeface="Segoe UI"/>
              <a:cs typeface="Segoe UI"/>
            </a:endParaRPr>
          </a:p>
        </p:txBody>
      </p:sp>
      <p:sp>
        <p:nvSpPr>
          <p:cNvPr id="8" name="TextBox 7">
            <a:extLst>
              <a:ext uri="{FF2B5EF4-FFF2-40B4-BE49-F238E27FC236}">
                <a16:creationId xmlns:a16="http://schemas.microsoft.com/office/drawing/2014/main" id="{B0E7D7CA-A4D2-857B-FAA2-0CA92C179671}"/>
              </a:ext>
            </a:extLst>
          </p:cNvPr>
          <p:cNvSpPr txBox="1"/>
          <p:nvPr/>
        </p:nvSpPr>
        <p:spPr>
          <a:xfrm>
            <a:off x="4777740" y="6537960"/>
            <a:ext cx="2663190" cy="307777"/>
          </a:xfrm>
          <a:prstGeom prst="rect">
            <a:avLst/>
          </a:prstGeom>
          <a:noFill/>
        </p:spPr>
        <p:txBody>
          <a:bodyPr wrap="square" rtlCol="0">
            <a:spAutoFit/>
          </a:bodyPr>
          <a:lstStyle/>
          <a:p>
            <a:pPr algn="ctr"/>
            <a:r>
              <a:rPr lang="en-US" sz="1400" b="1" spc="70" dirty="0">
                <a:solidFill>
                  <a:srgbClr val="00B050"/>
                </a:solidFill>
              </a:rPr>
              <a:t>UNCLASSIFIED</a:t>
            </a:r>
          </a:p>
        </p:txBody>
      </p:sp>
    </p:spTree>
    <p:extLst>
      <p:ext uri="{BB962C8B-B14F-4D97-AF65-F5344CB8AC3E}">
        <p14:creationId xmlns:p14="http://schemas.microsoft.com/office/powerpoint/2010/main" val="2004681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5CFB2F-9943-FA6C-99EF-1282C3242AA3}"/>
              </a:ext>
            </a:extLst>
          </p:cNvPr>
          <p:cNvSpPr/>
          <p:nvPr/>
        </p:nvSpPr>
        <p:spPr>
          <a:xfrm>
            <a:off x="8246852" y="1461653"/>
            <a:ext cx="3945147" cy="5396347"/>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E3CC3-B4D1-8F4A-B236-8171ACE78E91}"/>
              </a:ext>
            </a:extLst>
          </p:cNvPr>
          <p:cNvSpPr>
            <a:spLocks noGrp="1"/>
          </p:cNvSpPr>
          <p:nvPr>
            <p:ph type="title"/>
          </p:nvPr>
        </p:nvSpPr>
        <p:spPr>
          <a:xfrm>
            <a:off x="838200" y="420233"/>
            <a:ext cx="10515600" cy="1247634"/>
          </a:xfrm>
        </p:spPr>
        <p:txBody>
          <a:bodyPr>
            <a:normAutofit/>
          </a:bodyPr>
          <a:lstStyle/>
          <a:p>
            <a:r>
              <a:rPr lang="en-US" b="1">
                <a:latin typeface="Segoe UI" panose="020B0502040204020203" pitchFamily="34" charset="0"/>
                <a:cs typeface="Segoe UI" panose="020B0502040204020203" pitchFamily="34" charset="0"/>
              </a:rPr>
              <a:t>Recognizing Risk in Sailors</a:t>
            </a:r>
          </a:p>
        </p:txBody>
      </p:sp>
      <p:graphicFrame>
        <p:nvGraphicFramePr>
          <p:cNvPr id="6" name="Table 5">
            <a:extLst>
              <a:ext uri="{FF2B5EF4-FFF2-40B4-BE49-F238E27FC236}">
                <a16:creationId xmlns:a16="http://schemas.microsoft.com/office/drawing/2014/main" id="{AD5878F8-1043-9839-3514-163AB98E7799}"/>
              </a:ext>
            </a:extLst>
          </p:cNvPr>
          <p:cNvGraphicFramePr>
            <a:graphicFrameLocks noGrp="1"/>
          </p:cNvGraphicFramePr>
          <p:nvPr>
            <p:extLst>
              <p:ext uri="{D42A27DB-BD31-4B8C-83A1-F6EECF244321}">
                <p14:modId xmlns:p14="http://schemas.microsoft.com/office/powerpoint/2010/main" val="37708977"/>
              </p:ext>
            </p:extLst>
          </p:nvPr>
        </p:nvGraphicFramePr>
        <p:xfrm>
          <a:off x="630356" y="2860431"/>
          <a:ext cx="3464169" cy="3182816"/>
        </p:xfrm>
        <a:graphic>
          <a:graphicData uri="http://schemas.openxmlformats.org/drawingml/2006/table">
            <a:tbl>
              <a:tblPr firstRow="1" bandRow="1">
                <a:tableStyleId>{5C22544A-7EE6-4342-B048-85BDC9FD1C3A}</a:tableStyleId>
              </a:tblPr>
              <a:tblGrid>
                <a:gridCol w="3464169">
                  <a:extLst>
                    <a:ext uri="{9D8B030D-6E8A-4147-A177-3AD203B41FA5}">
                      <a16:colId xmlns:a16="http://schemas.microsoft.com/office/drawing/2014/main" val="3506539826"/>
                    </a:ext>
                  </a:extLst>
                </a:gridCol>
              </a:tblGrid>
              <a:tr h="753326">
                <a:tc>
                  <a:txBody>
                    <a:bodyPr/>
                    <a:lstStyle/>
                    <a:p>
                      <a:pPr marL="14288" lvl="1">
                        <a:spcAft>
                          <a:spcPts val="1500"/>
                        </a:spcAft>
                      </a:pPr>
                      <a:r>
                        <a:rPr lang="en-US" sz="1600" b="0" spc="20" baseline="0">
                          <a:solidFill>
                            <a:schemeClr val="tx1"/>
                          </a:solidFill>
                          <a:latin typeface="Segoe UI" panose="020B0502040204020203" pitchFamily="34" charset="0"/>
                          <a:cs typeface="Segoe UI" panose="020B0502040204020203" pitchFamily="34" charset="0"/>
                        </a:rPr>
                        <a:t>“I give up.”</a:t>
                      </a:r>
                    </a:p>
                  </a:txBody>
                  <a:tcPr marL="27432" marR="27432" anchor="ctr">
                    <a:lnL w="19050" cap="flat" cmpd="sng" algn="ctr">
                      <a:noFill/>
                      <a:prstDash val="sysDot"/>
                      <a:round/>
                      <a:headEnd type="none" w="med" len="med"/>
                      <a:tailEnd type="none" w="med" len="med"/>
                    </a:lnL>
                    <a:lnR w="12700" cmpd="sng">
                      <a:noFill/>
                    </a:lnR>
                    <a:lnT w="12700" cmpd="sng">
                      <a:noFill/>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2881287"/>
                  </a:ext>
                </a:extLst>
              </a:tr>
              <a:tr h="712092">
                <a:tc>
                  <a:txBody>
                    <a:bodyPr/>
                    <a:lstStyle/>
                    <a:p>
                      <a:pPr marL="107950" lvl="1" indent="-93663">
                        <a:spcAft>
                          <a:spcPts val="1500"/>
                        </a:spcAft>
                        <a:tabLst/>
                      </a:pPr>
                      <a:r>
                        <a:rPr lang="en-US" sz="1600" b="0" spc="20" baseline="0">
                          <a:solidFill>
                            <a:schemeClr val="tx1"/>
                          </a:solidFill>
                          <a:latin typeface="Segoe UI" panose="020B0502040204020203" pitchFamily="34" charset="0"/>
                          <a:cs typeface="Segoe UI" panose="020B0502040204020203" pitchFamily="34" charset="0"/>
                        </a:rPr>
                        <a:t>“This isn’t worth it. I’d rather be dead; you’re better off without me.”</a:t>
                      </a:r>
                    </a:p>
                  </a:txBody>
                  <a:tcPr marL="27432" marR="27432"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7342707"/>
                  </a:ext>
                </a:extLst>
              </a:tr>
              <a:tr h="712092">
                <a:tc>
                  <a:txBody>
                    <a:bodyPr/>
                    <a:lstStyle/>
                    <a:p>
                      <a:pPr marL="14288" lvl="1">
                        <a:spcAft>
                          <a:spcPts val="1500"/>
                        </a:spcAft>
                      </a:pPr>
                      <a:r>
                        <a:rPr lang="en-US" sz="1600" b="0" spc="20" baseline="0">
                          <a:solidFill>
                            <a:schemeClr val="tx1"/>
                          </a:solidFill>
                          <a:latin typeface="Segoe UI" panose="020B0502040204020203" pitchFamily="34" charset="0"/>
                          <a:cs typeface="Segoe UI" panose="020B0502040204020203" pitchFamily="34" charset="0"/>
                        </a:rPr>
                        <a:t>“I can’t do anything right.”</a:t>
                      </a:r>
                    </a:p>
                  </a:txBody>
                  <a:tcPr marL="27432" marR="27432"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9559754"/>
                  </a:ext>
                </a:extLst>
              </a:tr>
              <a:tr h="1005306">
                <a:tc>
                  <a:txBody>
                    <a:bodyPr/>
                    <a:lstStyle/>
                    <a:p>
                      <a:pPr marL="103188" lvl="1" indent="-88900">
                        <a:spcAft>
                          <a:spcPts val="1500"/>
                        </a:spcAft>
                        <a:tabLst/>
                      </a:pPr>
                      <a:r>
                        <a:rPr lang="en-US" sz="1600" b="0" spc="20" baseline="0">
                          <a:solidFill>
                            <a:schemeClr val="tx1"/>
                          </a:solidFill>
                          <a:latin typeface="Segoe UI" panose="020B0502040204020203" pitchFamily="34" charset="0"/>
                          <a:cs typeface="Segoe UI" panose="020B0502040204020203" pitchFamily="34" charset="0"/>
                        </a:rPr>
                        <a:t>“I can’t believes/he hurt me this way. It hurts too bad.”</a:t>
                      </a:r>
                    </a:p>
                  </a:txBody>
                  <a:tcPr marL="27432" marR="27432"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119950"/>
                  </a:ext>
                </a:extLst>
              </a:tr>
            </a:tbl>
          </a:graphicData>
        </a:graphic>
      </p:graphicFrame>
      <p:sp>
        <p:nvSpPr>
          <p:cNvPr id="8" name="Rectangle 7">
            <a:extLst>
              <a:ext uri="{FF2B5EF4-FFF2-40B4-BE49-F238E27FC236}">
                <a16:creationId xmlns:a16="http://schemas.microsoft.com/office/drawing/2014/main" id="{D07A5590-923A-8E49-0C9F-E99B8C053DC8}"/>
              </a:ext>
            </a:extLst>
          </p:cNvPr>
          <p:cNvSpPr/>
          <p:nvPr/>
        </p:nvSpPr>
        <p:spPr>
          <a:xfrm>
            <a:off x="4368950" y="2231267"/>
            <a:ext cx="3515096" cy="511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07E982E-F542-B4CE-3C2A-8F075B7DB5F7}"/>
              </a:ext>
            </a:extLst>
          </p:cNvPr>
          <p:cNvSpPr/>
          <p:nvPr/>
        </p:nvSpPr>
        <p:spPr>
          <a:xfrm>
            <a:off x="605847" y="2233247"/>
            <a:ext cx="3525602" cy="50995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1B8101-57E3-1734-2976-A790DD765704}"/>
              </a:ext>
            </a:extLst>
          </p:cNvPr>
          <p:cNvSpPr/>
          <p:nvPr/>
        </p:nvSpPr>
        <p:spPr>
          <a:xfrm>
            <a:off x="4368951" y="2223183"/>
            <a:ext cx="3510792" cy="3823377"/>
          </a:xfrm>
          <a:prstGeom prst="rect">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B7296F8-80A7-A6AA-D363-8BEFD09A758E}"/>
              </a:ext>
            </a:extLst>
          </p:cNvPr>
          <p:cNvSpPr txBox="1"/>
          <p:nvPr/>
        </p:nvSpPr>
        <p:spPr>
          <a:xfrm>
            <a:off x="481930" y="1603039"/>
            <a:ext cx="7620000" cy="461665"/>
          </a:xfrm>
          <a:prstGeom prst="rect">
            <a:avLst/>
          </a:prstGeom>
          <a:noFill/>
        </p:spPr>
        <p:txBody>
          <a:bodyPr wrap="square" lIns="91440" tIns="45720" rIns="91440" bIns="45720" rtlCol="0" anchor="t">
            <a:spAutoFit/>
          </a:bodyPr>
          <a:lstStyle/>
          <a:p>
            <a:pPr algn="ctr"/>
            <a:r>
              <a:rPr lang="en-US" sz="2400" b="1">
                <a:solidFill>
                  <a:srgbClr val="00293A"/>
                </a:solidFill>
                <a:latin typeface="Segoe UI" panose="020B0502040204020203" pitchFamily="34" charset="0"/>
                <a:ea typeface="Source Sans Pro"/>
                <a:cs typeface="Segoe UI" panose="020B0502040204020203" pitchFamily="34" charset="0"/>
              </a:rPr>
              <a:t>Suicide can’t be predicted, but it can be prevented.</a:t>
            </a:r>
          </a:p>
        </p:txBody>
      </p:sp>
      <p:pic>
        <p:nvPicPr>
          <p:cNvPr id="13" name="Picture 12" descr="A poster with text on it&#10;&#10;AI-generated content may be incorrect.">
            <a:extLst>
              <a:ext uri="{FF2B5EF4-FFF2-40B4-BE49-F238E27FC236}">
                <a16:creationId xmlns:a16="http://schemas.microsoft.com/office/drawing/2014/main" id="{8BE82940-216D-C949-82FD-4DD718FF6382}"/>
              </a:ext>
            </a:extLst>
          </p:cNvPr>
          <p:cNvPicPr>
            <a:picLocks noChangeAspect="1"/>
          </p:cNvPicPr>
          <p:nvPr/>
        </p:nvPicPr>
        <p:blipFill>
          <a:blip r:embed="rId2" cstate="hqprint">
            <a:extLst>
              <a:ext uri="{28A0092B-C50C-407E-A947-70E740481C1C}">
                <a14:useLocalDpi xmlns:a14="http://schemas.microsoft.com/office/drawing/2010/main"/>
              </a:ext>
            </a:extLst>
          </a:blip>
          <a:srcRect b="1995"/>
          <a:stretch/>
        </p:blipFill>
        <p:spPr>
          <a:xfrm>
            <a:off x="8599162" y="1788920"/>
            <a:ext cx="3239084" cy="4087335"/>
          </a:xfrm>
          <a:prstGeom prst="rect">
            <a:avLst/>
          </a:prstGeom>
          <a:ln w="22225">
            <a:solidFill>
              <a:schemeClr val="bg2"/>
            </a:solidFill>
          </a:ln>
        </p:spPr>
      </p:pic>
      <p:sp>
        <p:nvSpPr>
          <p:cNvPr id="14" name="TextBox 13">
            <a:extLst>
              <a:ext uri="{FF2B5EF4-FFF2-40B4-BE49-F238E27FC236}">
                <a16:creationId xmlns:a16="http://schemas.microsoft.com/office/drawing/2014/main" id="{1CE8521A-CFAC-3EB9-44D2-65D87C8AF948}"/>
              </a:ext>
            </a:extLst>
          </p:cNvPr>
          <p:cNvSpPr txBox="1"/>
          <p:nvPr/>
        </p:nvSpPr>
        <p:spPr>
          <a:xfrm>
            <a:off x="614597" y="2289290"/>
            <a:ext cx="3533150" cy="369332"/>
          </a:xfrm>
          <a:prstGeom prst="rect">
            <a:avLst/>
          </a:prstGeom>
          <a:noFill/>
        </p:spPr>
        <p:txBody>
          <a:bodyPr wrap="square">
            <a:spAutoFit/>
          </a:bodyPr>
          <a:lstStyle/>
          <a:p>
            <a:pPr marL="0" indent="0" algn="ctr">
              <a:buNone/>
            </a:pPr>
            <a:r>
              <a:rPr lang="en-US" b="1" spc="30">
                <a:latin typeface="Segoe UI" panose="020B0502040204020203" pitchFamily="34" charset="0"/>
                <a:cs typeface="Segoe UI" panose="020B0502040204020203" pitchFamily="34" charset="0"/>
              </a:rPr>
              <a:t>LISTEN TO YOUR SAILOR</a:t>
            </a:r>
          </a:p>
        </p:txBody>
      </p:sp>
      <p:sp>
        <p:nvSpPr>
          <p:cNvPr id="15" name="TextBox 14">
            <a:extLst>
              <a:ext uri="{FF2B5EF4-FFF2-40B4-BE49-F238E27FC236}">
                <a16:creationId xmlns:a16="http://schemas.microsoft.com/office/drawing/2014/main" id="{A5661FDB-A005-3AA1-C90E-5E4DC5306A7E}"/>
              </a:ext>
            </a:extLst>
          </p:cNvPr>
          <p:cNvSpPr txBox="1"/>
          <p:nvPr/>
        </p:nvSpPr>
        <p:spPr>
          <a:xfrm>
            <a:off x="4362138" y="2289290"/>
            <a:ext cx="3522688" cy="369332"/>
          </a:xfrm>
          <a:prstGeom prst="rect">
            <a:avLst/>
          </a:prstGeom>
          <a:noFill/>
        </p:spPr>
        <p:txBody>
          <a:bodyPr wrap="square">
            <a:spAutoFit/>
          </a:bodyPr>
          <a:lstStyle/>
          <a:p>
            <a:pPr marL="0" indent="0" algn="ctr">
              <a:buNone/>
            </a:pPr>
            <a:r>
              <a:rPr lang="en-US" b="1" spc="30">
                <a:solidFill>
                  <a:schemeClr val="bg1"/>
                </a:solidFill>
                <a:latin typeface="Segoe UI" panose="020B0502040204020203" pitchFamily="34" charset="0"/>
                <a:cs typeface="Segoe UI" panose="020B0502040204020203" pitchFamily="34" charset="0"/>
              </a:rPr>
              <a:t>THINGS TO LOOK FOR</a:t>
            </a:r>
          </a:p>
        </p:txBody>
      </p:sp>
      <p:sp>
        <p:nvSpPr>
          <p:cNvPr id="16" name="Rectangle 15">
            <a:extLst>
              <a:ext uri="{FF2B5EF4-FFF2-40B4-BE49-F238E27FC236}">
                <a16:creationId xmlns:a16="http://schemas.microsoft.com/office/drawing/2014/main" id="{68F14474-5419-A8AF-F34E-8607DF53168A}"/>
              </a:ext>
            </a:extLst>
          </p:cNvPr>
          <p:cNvSpPr/>
          <p:nvPr/>
        </p:nvSpPr>
        <p:spPr>
          <a:xfrm>
            <a:off x="608480" y="2223102"/>
            <a:ext cx="3521934" cy="3823459"/>
          </a:xfrm>
          <a:prstGeom prst="rect">
            <a:avLst/>
          </a:prstGeom>
          <a:no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6">
            <a:extLst>
              <a:ext uri="{FF2B5EF4-FFF2-40B4-BE49-F238E27FC236}">
                <a16:creationId xmlns:a16="http://schemas.microsoft.com/office/drawing/2014/main" id="{43DF4977-8886-714A-77A5-90973A141880}"/>
              </a:ext>
            </a:extLst>
          </p:cNvPr>
          <p:cNvGraphicFramePr>
            <a:graphicFrameLocks noGrp="1"/>
          </p:cNvGraphicFramePr>
          <p:nvPr>
            <p:extLst>
              <p:ext uri="{D42A27DB-BD31-4B8C-83A1-F6EECF244321}">
                <p14:modId xmlns:p14="http://schemas.microsoft.com/office/powerpoint/2010/main" val="3210435503"/>
              </p:ext>
            </p:extLst>
          </p:nvPr>
        </p:nvGraphicFramePr>
        <p:xfrm>
          <a:off x="4399326" y="2866292"/>
          <a:ext cx="3464169" cy="3182816"/>
        </p:xfrm>
        <a:graphic>
          <a:graphicData uri="http://schemas.openxmlformats.org/drawingml/2006/table">
            <a:tbl>
              <a:tblPr firstRow="1" bandRow="1">
                <a:tableStyleId>{5C22544A-7EE6-4342-B048-85BDC9FD1C3A}</a:tableStyleId>
              </a:tblPr>
              <a:tblGrid>
                <a:gridCol w="3464169">
                  <a:extLst>
                    <a:ext uri="{9D8B030D-6E8A-4147-A177-3AD203B41FA5}">
                      <a16:colId xmlns:a16="http://schemas.microsoft.com/office/drawing/2014/main" val="3506539826"/>
                    </a:ext>
                  </a:extLst>
                </a:gridCol>
              </a:tblGrid>
              <a:tr h="753326">
                <a:tc>
                  <a:txBody>
                    <a:bodyPr/>
                    <a:lstStyle/>
                    <a:p>
                      <a:pPr marL="14287" lvl="1" indent="0">
                        <a:spcAft>
                          <a:spcPts val="1500"/>
                        </a:spcAft>
                        <a:buSzPct val="70000"/>
                        <a:buFontTx/>
                        <a:buNone/>
                      </a:pPr>
                      <a:r>
                        <a:rPr lang="en-US" sz="1600" b="0" i="0" spc="20" baseline="0">
                          <a:solidFill>
                            <a:schemeClr val="tx1"/>
                          </a:solidFill>
                          <a:latin typeface="Segoe UI" panose="020B0502040204020203" pitchFamily="34" charset="0"/>
                          <a:cs typeface="Segoe UI" panose="020B0502040204020203" pitchFamily="34" charset="0"/>
                        </a:rPr>
                        <a:t>Drastic changes in behavior</a:t>
                      </a:r>
                    </a:p>
                  </a:txBody>
                  <a:tcPr anchor="ctr">
                    <a:lnL w="19050" cap="flat" cmpd="sng" algn="ctr">
                      <a:noFill/>
                      <a:prstDash val="sysDot"/>
                      <a:round/>
                      <a:headEnd type="none" w="med" len="med"/>
                      <a:tailEnd type="none" w="med" len="med"/>
                    </a:lnL>
                    <a:lnR w="12700" cmpd="sng">
                      <a:noFill/>
                    </a:lnR>
                    <a:lnT w="12700" cmpd="sng">
                      <a:noFill/>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2881287"/>
                  </a:ext>
                </a:extLst>
              </a:tr>
              <a:tr h="712092">
                <a:tc>
                  <a:txBody>
                    <a:bodyPr/>
                    <a:lstStyle/>
                    <a:p>
                      <a:pPr marL="14287" lvl="1" indent="0">
                        <a:spcAft>
                          <a:spcPts val="1500"/>
                        </a:spcAft>
                        <a:buSzPct val="70000"/>
                        <a:buFontTx/>
                        <a:buNone/>
                      </a:pPr>
                      <a:r>
                        <a:rPr lang="en-US" sz="1600" b="0" i="0" spc="20" baseline="0">
                          <a:solidFill>
                            <a:schemeClr val="tx1"/>
                          </a:solidFill>
                          <a:latin typeface="Segoe UI" panose="020B0502040204020203" pitchFamily="34" charset="0"/>
                          <a:cs typeface="Segoe UI" panose="020B0502040204020203" pitchFamily="34" charset="0"/>
                        </a:rPr>
                        <a:t>Declining self-care (weight loss or gain, disheveled appearance)</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7342707"/>
                  </a:ext>
                </a:extLst>
              </a:tr>
              <a:tr h="712092">
                <a:tc>
                  <a:txBody>
                    <a:bodyPr/>
                    <a:lstStyle/>
                    <a:p>
                      <a:pPr marL="14287" lvl="1" indent="0">
                        <a:spcAft>
                          <a:spcPts val="0"/>
                        </a:spcAft>
                        <a:buSzPct val="70000"/>
                        <a:buFontTx/>
                        <a:buNone/>
                      </a:pPr>
                      <a:r>
                        <a:rPr lang="en-US" sz="1600" b="0" i="0" spc="20" baseline="0">
                          <a:solidFill>
                            <a:schemeClr val="tx1"/>
                          </a:solidFill>
                          <a:latin typeface="Segoe UI" panose="020B0502040204020203" pitchFamily="34" charset="0"/>
                          <a:cs typeface="Segoe UI" panose="020B0502040204020203" pitchFamily="34" charset="0"/>
                        </a:rPr>
                        <a:t>No future plans, seems to have </a:t>
                      </a:r>
                    </a:p>
                    <a:p>
                      <a:pPr marL="14287" lvl="1" indent="0">
                        <a:spcAft>
                          <a:spcPts val="0"/>
                        </a:spcAft>
                        <a:buSzPct val="70000"/>
                        <a:buFontTx/>
                        <a:buNone/>
                      </a:pPr>
                      <a:r>
                        <a:rPr lang="en-US" sz="1600" b="0" i="0" spc="20" baseline="0">
                          <a:solidFill>
                            <a:schemeClr val="tx1"/>
                          </a:solidFill>
                          <a:latin typeface="Segoe UI" panose="020B0502040204020203" pitchFamily="34" charset="0"/>
                          <a:cs typeface="Segoe UI" panose="020B0502040204020203" pitchFamily="34" charset="0"/>
                        </a:rPr>
                        <a:t>given up</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9559754"/>
                  </a:ext>
                </a:extLst>
              </a:tr>
              <a:tr h="1005306">
                <a:tc>
                  <a:txBody>
                    <a:bodyPr/>
                    <a:lstStyle/>
                    <a:p>
                      <a:pPr marL="14287" lvl="1" indent="0">
                        <a:spcAft>
                          <a:spcPts val="1500"/>
                        </a:spcAft>
                        <a:buSzPct val="70000"/>
                        <a:buFontTx/>
                        <a:buNone/>
                      </a:pPr>
                      <a:r>
                        <a:rPr lang="en-US" sz="1600" b="0" i="0" spc="20" baseline="0">
                          <a:solidFill>
                            <a:schemeClr val="tx1"/>
                          </a:solidFill>
                          <a:latin typeface="Segoe UI" panose="020B0502040204020203" pitchFamily="34" charset="0"/>
                          <a:cs typeface="Segoe UI" panose="020B0502040204020203" pitchFamily="34" charset="0"/>
                        </a:rPr>
                        <a:t>Social media posts with increasing images of alcohol, weapons, and feelings of loneliness and rejection</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119950"/>
                  </a:ext>
                </a:extLst>
              </a:tr>
            </a:tbl>
          </a:graphicData>
        </a:graphic>
      </p:graphicFrame>
      <p:pic>
        <p:nvPicPr>
          <p:cNvPr id="5" name="Content Placeholder 3" descr="A blue and yellow arrows in a circle&#10;&#10;AI-generated content may be incorrect.">
            <a:extLst>
              <a:ext uri="{FF2B5EF4-FFF2-40B4-BE49-F238E27FC236}">
                <a16:creationId xmlns:a16="http://schemas.microsoft.com/office/drawing/2014/main" id="{D8842B8C-B3CA-AA9B-5548-836ECBE777BF}"/>
              </a:ext>
            </a:extLst>
          </p:cNvPr>
          <p:cNvPicPr>
            <a:picLocks noChangeAspect="1"/>
          </p:cNvPicPr>
          <p:nvPr/>
        </p:nvPicPr>
        <p:blipFill>
          <a:blip r:embed="rId3"/>
          <a:stretch>
            <a:fillRect/>
          </a:stretch>
        </p:blipFill>
        <p:spPr>
          <a:xfrm>
            <a:off x="11383767" y="6014124"/>
            <a:ext cx="669534" cy="737622"/>
          </a:xfrm>
          <a:prstGeom prst="rect">
            <a:avLst/>
          </a:prstGeom>
        </p:spPr>
      </p:pic>
    </p:spTree>
    <p:extLst>
      <p:ext uri="{BB962C8B-B14F-4D97-AF65-F5344CB8AC3E}">
        <p14:creationId xmlns:p14="http://schemas.microsoft.com/office/powerpoint/2010/main" val="1410669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0F60-760B-D9DD-5362-CE2941FA5529}"/>
              </a:ext>
            </a:extLst>
          </p:cNvPr>
          <p:cNvSpPr>
            <a:spLocks noGrp="1"/>
          </p:cNvSpPr>
          <p:nvPr>
            <p:ph type="title"/>
          </p:nvPr>
        </p:nvSpPr>
        <p:spPr>
          <a:xfrm>
            <a:off x="838200" y="420233"/>
            <a:ext cx="10515600" cy="1247634"/>
          </a:xfrm>
        </p:spPr>
        <p:txBody>
          <a:bodyPr>
            <a:normAutofit/>
          </a:bodyPr>
          <a:lstStyle/>
          <a:p>
            <a:r>
              <a:rPr lang="en-US">
                <a:latin typeface="Franklin Gothic Demi Cond" panose="020B0603020102020204" pitchFamily="34" charset="0"/>
              </a:rPr>
              <a:t>Connecting the Dots: Who Is At Risk?</a:t>
            </a:r>
          </a:p>
        </p:txBody>
      </p:sp>
      <p:pic>
        <p:nvPicPr>
          <p:cNvPr id="5" name="Picture 4" descr="A diagram of a funnel with text&#10;&#10;AI-generated content may be incorrect.">
            <a:extLst>
              <a:ext uri="{FF2B5EF4-FFF2-40B4-BE49-F238E27FC236}">
                <a16:creationId xmlns:a16="http://schemas.microsoft.com/office/drawing/2014/main" id="{B4E4FA9C-9D3B-1112-F877-4F50FE059FD3}"/>
              </a:ext>
            </a:extLst>
          </p:cNvPr>
          <p:cNvPicPr>
            <a:picLocks noChangeAspect="1"/>
          </p:cNvPicPr>
          <p:nvPr/>
        </p:nvPicPr>
        <p:blipFill>
          <a:blip r:embed="rId3"/>
          <a:srcRect t="2038" b="3524"/>
          <a:stretch/>
        </p:blipFill>
        <p:spPr>
          <a:xfrm>
            <a:off x="-5700292" y="1449518"/>
            <a:ext cx="5385310" cy="5013065"/>
          </a:xfrm>
          <a:prstGeom prst="rect">
            <a:avLst/>
          </a:prstGeom>
        </p:spPr>
      </p:pic>
      <p:pic>
        <p:nvPicPr>
          <p:cNvPr id="4" name="Picture 3" descr="A diagram of a funnel with text&#10;&#10;AI-generated content may be incorrect.">
            <a:extLst>
              <a:ext uri="{FF2B5EF4-FFF2-40B4-BE49-F238E27FC236}">
                <a16:creationId xmlns:a16="http://schemas.microsoft.com/office/drawing/2014/main" id="{A4D79A10-63E4-C547-9508-188BB5079119}"/>
              </a:ext>
            </a:extLst>
          </p:cNvPr>
          <p:cNvPicPr>
            <a:picLocks noChangeAspect="1"/>
          </p:cNvPicPr>
          <p:nvPr/>
        </p:nvPicPr>
        <p:blipFill>
          <a:blip r:embed="rId3"/>
          <a:srcRect t="2038" r="40222" b="3524"/>
          <a:stretch/>
        </p:blipFill>
        <p:spPr>
          <a:xfrm>
            <a:off x="4665975" y="1819476"/>
            <a:ext cx="2906802" cy="4526550"/>
          </a:xfrm>
          <a:prstGeom prst="rect">
            <a:avLst/>
          </a:prstGeom>
        </p:spPr>
      </p:pic>
      <p:sp>
        <p:nvSpPr>
          <p:cNvPr id="3" name="TextBox 2">
            <a:extLst>
              <a:ext uri="{FF2B5EF4-FFF2-40B4-BE49-F238E27FC236}">
                <a16:creationId xmlns:a16="http://schemas.microsoft.com/office/drawing/2014/main" id="{E50178E8-A6A3-AEA5-DFDD-5D494DA4A69B}"/>
              </a:ext>
            </a:extLst>
          </p:cNvPr>
          <p:cNvSpPr txBox="1"/>
          <p:nvPr/>
        </p:nvSpPr>
        <p:spPr>
          <a:xfrm>
            <a:off x="1224960" y="1880771"/>
            <a:ext cx="3689384" cy="1523494"/>
          </a:xfrm>
          <a:prstGeom prst="rect">
            <a:avLst/>
          </a:prstGeom>
          <a:noFill/>
        </p:spPr>
        <p:txBody>
          <a:bodyPr wrap="square" rtlCol="0">
            <a:spAutoFit/>
          </a:bodyPr>
          <a:lstStyle/>
          <a:p>
            <a:r>
              <a:rPr lang="en-US" sz="1700" b="1"/>
              <a:t>History</a:t>
            </a:r>
          </a:p>
          <a:p>
            <a:r>
              <a:rPr lang="en-US" sz="1500"/>
              <a:t>Abuse (Physical, Sexual, Emotional)</a:t>
            </a:r>
          </a:p>
          <a:p>
            <a:r>
              <a:rPr lang="en-US" sz="1500"/>
              <a:t>Prior Suicide Related Behavior</a:t>
            </a:r>
          </a:p>
          <a:p>
            <a:r>
              <a:rPr lang="en-US" sz="1500"/>
              <a:t>Mental Health Treatment in Past Year</a:t>
            </a:r>
          </a:p>
          <a:p>
            <a:r>
              <a:rPr lang="en-US" sz="1500"/>
              <a:t>Prior Suicide Attempt</a:t>
            </a:r>
          </a:p>
          <a:p>
            <a:r>
              <a:rPr lang="en-US" sz="1500"/>
              <a:t>Alcohol Abuse</a:t>
            </a:r>
          </a:p>
        </p:txBody>
      </p:sp>
      <p:sp>
        <p:nvSpPr>
          <p:cNvPr id="6" name="TextBox 5">
            <a:extLst>
              <a:ext uri="{FF2B5EF4-FFF2-40B4-BE49-F238E27FC236}">
                <a16:creationId xmlns:a16="http://schemas.microsoft.com/office/drawing/2014/main" id="{91ACC7FB-ABF0-25AA-4ECE-DBBEA3088956}"/>
              </a:ext>
            </a:extLst>
          </p:cNvPr>
          <p:cNvSpPr txBox="1"/>
          <p:nvPr/>
        </p:nvSpPr>
        <p:spPr>
          <a:xfrm>
            <a:off x="1224960" y="3461890"/>
            <a:ext cx="2851740" cy="1738938"/>
          </a:xfrm>
          <a:prstGeom prst="rect">
            <a:avLst/>
          </a:prstGeom>
          <a:noFill/>
        </p:spPr>
        <p:txBody>
          <a:bodyPr wrap="square" rtlCol="0">
            <a:spAutoFit/>
          </a:bodyPr>
          <a:lstStyle/>
          <a:p>
            <a:r>
              <a:rPr lang="en-US" sz="1700" b="1"/>
              <a:t>Ongoing Stressors</a:t>
            </a:r>
          </a:p>
          <a:p>
            <a:r>
              <a:rPr lang="en-US" sz="1500"/>
              <a:t>Experienced Loss</a:t>
            </a:r>
          </a:p>
          <a:p>
            <a:r>
              <a:rPr lang="en-US" sz="1500"/>
              <a:t>Intimate Relationship Problems:</a:t>
            </a:r>
          </a:p>
          <a:p>
            <a:r>
              <a:rPr lang="en-US" sz="1500"/>
              <a:t>Work Problems</a:t>
            </a:r>
          </a:p>
          <a:p>
            <a:r>
              <a:rPr lang="en-US" sz="1500"/>
              <a:t>Disciplinary/Legal Issues:</a:t>
            </a:r>
          </a:p>
          <a:p>
            <a:r>
              <a:rPr lang="en-US" sz="1500"/>
              <a:t>Financial Issues </a:t>
            </a:r>
          </a:p>
          <a:p>
            <a:r>
              <a:rPr lang="en-US" sz="1500"/>
              <a:t>Life Event</a:t>
            </a:r>
          </a:p>
        </p:txBody>
      </p:sp>
      <p:sp>
        <p:nvSpPr>
          <p:cNvPr id="7" name="TextBox 6">
            <a:extLst>
              <a:ext uri="{FF2B5EF4-FFF2-40B4-BE49-F238E27FC236}">
                <a16:creationId xmlns:a16="http://schemas.microsoft.com/office/drawing/2014/main" id="{CE3AB9B5-8EE0-C2BC-4380-2631A2E8B0F3}"/>
              </a:ext>
            </a:extLst>
          </p:cNvPr>
          <p:cNvSpPr txBox="1"/>
          <p:nvPr/>
        </p:nvSpPr>
        <p:spPr>
          <a:xfrm>
            <a:off x="1224960" y="5258452"/>
            <a:ext cx="3689384" cy="584775"/>
          </a:xfrm>
          <a:prstGeom prst="rect">
            <a:avLst/>
          </a:prstGeom>
          <a:noFill/>
        </p:spPr>
        <p:txBody>
          <a:bodyPr wrap="square" rtlCol="0">
            <a:spAutoFit/>
          </a:bodyPr>
          <a:lstStyle/>
          <a:p>
            <a:r>
              <a:rPr lang="en-US" sz="1700" b="1"/>
              <a:t>Disrupted Social Network</a:t>
            </a:r>
          </a:p>
          <a:p>
            <a:r>
              <a:rPr lang="en-US" sz="1500"/>
              <a:t>Transition</a:t>
            </a:r>
          </a:p>
        </p:txBody>
      </p:sp>
      <p:sp>
        <p:nvSpPr>
          <p:cNvPr id="8" name="TextBox 7">
            <a:extLst>
              <a:ext uri="{FF2B5EF4-FFF2-40B4-BE49-F238E27FC236}">
                <a16:creationId xmlns:a16="http://schemas.microsoft.com/office/drawing/2014/main" id="{93C94532-F906-C8B4-5CE6-5F8BA40E7042}"/>
              </a:ext>
            </a:extLst>
          </p:cNvPr>
          <p:cNvSpPr txBox="1"/>
          <p:nvPr/>
        </p:nvSpPr>
        <p:spPr>
          <a:xfrm>
            <a:off x="8078303" y="1880771"/>
            <a:ext cx="2723047" cy="1508105"/>
          </a:xfrm>
          <a:prstGeom prst="rect">
            <a:avLst/>
          </a:prstGeom>
          <a:noFill/>
        </p:spPr>
        <p:txBody>
          <a:bodyPr wrap="square" rtlCol="0">
            <a:spAutoFit/>
          </a:bodyPr>
          <a:lstStyle/>
          <a:p>
            <a:r>
              <a:rPr lang="en-US" sz="1700" b="1"/>
              <a:t>Warning Signs</a:t>
            </a:r>
          </a:p>
          <a:p>
            <a:r>
              <a:rPr lang="en-US" sz="1500"/>
              <a:t>Recent Event Causing Shame, Guilt, Loss of Status</a:t>
            </a:r>
          </a:p>
          <a:p>
            <a:r>
              <a:rPr lang="en-US" sz="1500"/>
              <a:t>Recent Event Causing Feelings of Rejection/Abandonment </a:t>
            </a:r>
          </a:p>
          <a:p>
            <a:r>
              <a:rPr lang="en-US" sz="1500"/>
              <a:t>Feelings of Hopelessness</a:t>
            </a:r>
          </a:p>
        </p:txBody>
      </p:sp>
      <p:sp>
        <p:nvSpPr>
          <p:cNvPr id="9" name="TextBox 8">
            <a:extLst>
              <a:ext uri="{FF2B5EF4-FFF2-40B4-BE49-F238E27FC236}">
                <a16:creationId xmlns:a16="http://schemas.microsoft.com/office/drawing/2014/main" id="{2A66BC26-A3DC-112C-7CF2-E1DC2B188495}"/>
              </a:ext>
            </a:extLst>
          </p:cNvPr>
          <p:cNvSpPr txBox="1"/>
          <p:nvPr/>
        </p:nvSpPr>
        <p:spPr>
          <a:xfrm>
            <a:off x="8078303" y="3471598"/>
            <a:ext cx="3055364" cy="1046440"/>
          </a:xfrm>
          <a:prstGeom prst="rect">
            <a:avLst/>
          </a:prstGeom>
          <a:noFill/>
        </p:spPr>
        <p:txBody>
          <a:bodyPr wrap="square" rtlCol="0">
            <a:spAutoFit/>
          </a:bodyPr>
          <a:lstStyle/>
          <a:p>
            <a:r>
              <a:rPr lang="en-US" sz="1700" b="1"/>
              <a:t>Judgement Factors</a:t>
            </a:r>
          </a:p>
          <a:p>
            <a:r>
              <a:rPr lang="en-US" sz="1500"/>
              <a:t>Sleep Problems</a:t>
            </a:r>
          </a:p>
          <a:p>
            <a:r>
              <a:rPr lang="en-US" sz="1500"/>
              <a:t>Recent Event Causing Anger</a:t>
            </a:r>
          </a:p>
          <a:p>
            <a:r>
              <a:rPr lang="en-US" sz="1500"/>
              <a:t>Under the Influence of Alcohol</a:t>
            </a:r>
          </a:p>
        </p:txBody>
      </p:sp>
      <p:sp>
        <p:nvSpPr>
          <p:cNvPr id="10" name="TextBox 9">
            <a:extLst>
              <a:ext uri="{FF2B5EF4-FFF2-40B4-BE49-F238E27FC236}">
                <a16:creationId xmlns:a16="http://schemas.microsoft.com/office/drawing/2014/main" id="{CD3C5D90-C942-FC0E-5C34-CA15BC46468C}"/>
              </a:ext>
            </a:extLst>
          </p:cNvPr>
          <p:cNvSpPr txBox="1"/>
          <p:nvPr/>
        </p:nvSpPr>
        <p:spPr>
          <a:xfrm>
            <a:off x="8078303" y="4600759"/>
            <a:ext cx="3079848" cy="584775"/>
          </a:xfrm>
          <a:prstGeom prst="rect">
            <a:avLst/>
          </a:prstGeom>
          <a:noFill/>
        </p:spPr>
        <p:txBody>
          <a:bodyPr wrap="square" rtlCol="0">
            <a:spAutoFit/>
          </a:bodyPr>
          <a:lstStyle/>
          <a:p>
            <a:r>
              <a:rPr lang="en-US" sz="1700" b="1"/>
              <a:t>Access to Lethal Means</a:t>
            </a:r>
          </a:p>
          <a:p>
            <a:r>
              <a:rPr lang="en-US" sz="1500"/>
              <a:t>Easy Access to Unsecured Firearms</a:t>
            </a:r>
          </a:p>
        </p:txBody>
      </p:sp>
    </p:spTree>
    <p:extLst>
      <p:ext uri="{BB962C8B-B14F-4D97-AF65-F5344CB8AC3E}">
        <p14:creationId xmlns:p14="http://schemas.microsoft.com/office/powerpoint/2010/main" val="2083247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5CED2-4F0C-595E-4054-990F937128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EFA41C-FEAA-0836-A264-89095C77BB24}"/>
              </a:ext>
            </a:extLst>
          </p:cNvPr>
          <p:cNvSpPr>
            <a:spLocks noGrp="1"/>
          </p:cNvSpPr>
          <p:nvPr>
            <p:ph type="title"/>
          </p:nvPr>
        </p:nvSpPr>
        <p:spPr>
          <a:xfrm>
            <a:off x="827183" y="365188"/>
            <a:ext cx="10515600" cy="1325563"/>
          </a:xfrm>
        </p:spPr>
        <p:txBody>
          <a:bodyPr/>
          <a:lstStyle/>
          <a:p>
            <a:r>
              <a:rPr lang="en-US" sz="4400" b="1">
                <a:solidFill>
                  <a:schemeClr val="bg1"/>
                </a:solidFill>
                <a:latin typeface="Franklin Gothic Medium" panose="020B0603020102020204" pitchFamily="34" charset="0"/>
                <a:cs typeface="Segoe UI"/>
              </a:rPr>
              <a:t>Barriers to seeking help:</a:t>
            </a:r>
            <a:endParaRPr lang="en-US" b="1">
              <a:solidFill>
                <a:schemeClr val="bg1"/>
              </a:solidFill>
              <a:latin typeface="Franklin Gothic Medium" panose="020B0603020102020204" pitchFamily="34" charset="0"/>
              <a:cs typeface="Segoe UI"/>
            </a:endParaRPr>
          </a:p>
        </p:txBody>
      </p:sp>
      <p:pic>
        <p:nvPicPr>
          <p:cNvPr id="10" name="Picture 9" descr="A black background with blue and yellow text&#10;&#10;AI-generated content may be incorrect.">
            <a:extLst>
              <a:ext uri="{FF2B5EF4-FFF2-40B4-BE49-F238E27FC236}">
                <a16:creationId xmlns:a16="http://schemas.microsoft.com/office/drawing/2014/main" id="{DC9A6232-4538-2DD3-3400-5E5DFB31AB77}"/>
              </a:ext>
            </a:extLst>
          </p:cNvPr>
          <p:cNvPicPr>
            <a:picLocks noChangeAspect="1"/>
          </p:cNvPicPr>
          <p:nvPr/>
        </p:nvPicPr>
        <p:blipFill>
          <a:blip r:embed="rId2"/>
          <a:stretch>
            <a:fillRect/>
          </a:stretch>
        </p:blipFill>
        <p:spPr>
          <a:xfrm>
            <a:off x="100851" y="6132221"/>
            <a:ext cx="998484" cy="622449"/>
          </a:xfrm>
          <a:prstGeom prst="rect">
            <a:avLst/>
          </a:prstGeom>
        </p:spPr>
      </p:pic>
      <p:graphicFrame>
        <p:nvGraphicFramePr>
          <p:cNvPr id="2" name="Table 1">
            <a:extLst>
              <a:ext uri="{FF2B5EF4-FFF2-40B4-BE49-F238E27FC236}">
                <a16:creationId xmlns:a16="http://schemas.microsoft.com/office/drawing/2014/main" id="{0AD102EB-E684-AB6F-7F3C-21C0C5B1DFCB}"/>
              </a:ext>
            </a:extLst>
          </p:cNvPr>
          <p:cNvGraphicFramePr>
            <a:graphicFrameLocks noGrp="1"/>
          </p:cNvGraphicFramePr>
          <p:nvPr>
            <p:extLst>
              <p:ext uri="{D42A27DB-BD31-4B8C-83A1-F6EECF244321}">
                <p14:modId xmlns:p14="http://schemas.microsoft.com/office/powerpoint/2010/main" val="3006601523"/>
              </p:ext>
            </p:extLst>
          </p:nvPr>
        </p:nvGraphicFramePr>
        <p:xfrm>
          <a:off x="5109002" y="1818147"/>
          <a:ext cx="6373464" cy="4029561"/>
        </p:xfrm>
        <a:graphic>
          <a:graphicData uri="http://schemas.openxmlformats.org/drawingml/2006/table">
            <a:tbl>
              <a:tblPr firstRow="1" bandRow="1">
                <a:tableStyleId>{5C22544A-7EE6-4342-B048-85BDC9FD1C3A}</a:tableStyleId>
              </a:tblPr>
              <a:tblGrid>
                <a:gridCol w="6373464">
                  <a:extLst>
                    <a:ext uri="{9D8B030D-6E8A-4147-A177-3AD203B41FA5}">
                      <a16:colId xmlns:a16="http://schemas.microsoft.com/office/drawing/2014/main" val="3506539826"/>
                    </a:ext>
                  </a:extLst>
                </a:gridCol>
              </a:tblGrid>
              <a:tr h="473905">
                <a:tc>
                  <a:txBody>
                    <a:bodyPr/>
                    <a:lstStyle/>
                    <a:p>
                      <a:pPr marL="298450" indent="-285750">
                        <a:lnSpc>
                          <a:spcPct val="100000"/>
                        </a:lnSpc>
                        <a:spcBef>
                          <a:spcPts val="430"/>
                        </a:spcBef>
                        <a:spcAft>
                          <a:spcPts val="900"/>
                        </a:spcAft>
                        <a:buSzPct val="80000"/>
                        <a:buFont typeface="System Font Regular"/>
                        <a:buChar char="►"/>
                        <a:tabLst>
                          <a:tab pos="299085" algn="l"/>
                        </a:tabLst>
                      </a:pPr>
                      <a:r>
                        <a:rPr lang="en-US" sz="1800" b="0">
                          <a:solidFill>
                            <a:schemeClr val="tx1"/>
                          </a:solidFill>
                          <a:latin typeface="Segoe UI" panose="020B0502040204020203" pitchFamily="34" charset="0"/>
                          <a:cs typeface="Segoe UI" panose="020B0502040204020203" pitchFamily="34" charset="0"/>
                        </a:rPr>
                        <a:t>Desire</a:t>
                      </a:r>
                      <a:r>
                        <a:rPr lang="en-US" sz="1800" b="0" spc="-70">
                          <a:solidFill>
                            <a:schemeClr val="tx1"/>
                          </a:solidFill>
                          <a:latin typeface="Segoe UI" panose="020B0502040204020203" pitchFamily="34" charset="0"/>
                          <a:cs typeface="Segoe UI" panose="020B0502040204020203" pitchFamily="34" charset="0"/>
                        </a:rPr>
                        <a:t> </a:t>
                      </a:r>
                      <a:r>
                        <a:rPr lang="en-US" sz="1800" b="0">
                          <a:solidFill>
                            <a:schemeClr val="tx1"/>
                          </a:solidFill>
                          <a:latin typeface="Segoe UI" panose="020B0502040204020203" pitchFamily="34" charset="0"/>
                          <a:cs typeface="Segoe UI" panose="020B0502040204020203" pitchFamily="34" charset="0"/>
                        </a:rPr>
                        <a:t>for</a:t>
                      </a:r>
                      <a:r>
                        <a:rPr lang="en-US" sz="1800" b="0" spc="-75">
                          <a:solidFill>
                            <a:schemeClr val="tx1"/>
                          </a:solidFill>
                          <a:latin typeface="Segoe UI" panose="020B0502040204020203" pitchFamily="34" charset="0"/>
                          <a:cs typeface="Segoe UI" panose="020B0502040204020203" pitchFamily="34" charset="0"/>
                        </a:rPr>
                        <a:t> </a:t>
                      </a:r>
                      <a:r>
                        <a:rPr lang="en-US" sz="1800" b="0" spc="-10">
                          <a:solidFill>
                            <a:schemeClr val="tx1"/>
                          </a:solidFill>
                          <a:latin typeface="Segoe UI" panose="020B0502040204020203" pitchFamily="34" charset="0"/>
                          <a:cs typeface="Segoe UI" panose="020B0502040204020203" pitchFamily="34" charset="0"/>
                        </a:rPr>
                        <a:t>self-reliance</a:t>
                      </a:r>
                      <a:endParaRPr lang="en-US" sz="1800" b="0">
                        <a:solidFill>
                          <a:schemeClr val="tx1"/>
                        </a:solidFill>
                        <a:latin typeface="Segoe UI" panose="020B0502040204020203" pitchFamily="34" charset="0"/>
                        <a:cs typeface="Segoe UI" panose="020B0502040204020203" pitchFamily="34" charset="0"/>
                      </a:endParaRPr>
                    </a:p>
                  </a:txBody>
                  <a:tcPr anchor="ctr">
                    <a:lnL w="19050" cap="flat" cmpd="sng" algn="ctr">
                      <a:noFill/>
                      <a:prstDash val="sysDot"/>
                      <a:round/>
                      <a:headEnd type="none" w="med" len="med"/>
                      <a:tailEnd type="none" w="med" len="med"/>
                    </a:lnL>
                    <a:lnR w="12700" cmpd="sng">
                      <a:noFill/>
                    </a:lnR>
                    <a:lnT w="12700" cmpd="sng">
                      <a:noFill/>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2881287"/>
                  </a:ext>
                </a:extLst>
              </a:tr>
              <a:tr h="444457">
                <a:tc>
                  <a:txBody>
                    <a:bodyPr/>
                    <a:lstStyle/>
                    <a:p>
                      <a:pPr marL="298450" indent="-285750">
                        <a:lnSpc>
                          <a:spcPct val="100000"/>
                        </a:lnSpc>
                        <a:spcBef>
                          <a:spcPts val="325"/>
                        </a:spcBef>
                        <a:spcAft>
                          <a:spcPts val="900"/>
                        </a:spcAft>
                        <a:buSzPct val="80000"/>
                        <a:buFont typeface="System Font Regular"/>
                        <a:buChar char="►"/>
                        <a:tabLst>
                          <a:tab pos="299085" algn="l"/>
                        </a:tabLst>
                      </a:pPr>
                      <a:r>
                        <a:rPr lang="en-US" sz="1800" b="0">
                          <a:solidFill>
                            <a:schemeClr val="tx1"/>
                          </a:solidFill>
                          <a:latin typeface="Segoe UI" panose="020B0502040204020203" pitchFamily="34" charset="0"/>
                          <a:cs typeface="Segoe UI" panose="020B0502040204020203" pitchFamily="34" charset="0"/>
                        </a:rPr>
                        <a:t>Society</a:t>
                      </a:r>
                      <a:r>
                        <a:rPr lang="en-US" sz="1800" b="0" spc="-90">
                          <a:solidFill>
                            <a:schemeClr val="tx1"/>
                          </a:solidFill>
                          <a:latin typeface="Segoe UI" panose="020B0502040204020203" pitchFamily="34" charset="0"/>
                          <a:cs typeface="Segoe UI" panose="020B0502040204020203" pitchFamily="34" charset="0"/>
                        </a:rPr>
                        <a:t> </a:t>
                      </a:r>
                      <a:r>
                        <a:rPr lang="en-US" sz="1800" b="0" spc="-10">
                          <a:solidFill>
                            <a:schemeClr val="tx1"/>
                          </a:solidFill>
                          <a:latin typeface="Segoe UI" panose="020B0502040204020203" pitchFamily="34" charset="0"/>
                          <a:cs typeface="Segoe UI" panose="020B0502040204020203" pitchFamily="34" charset="0"/>
                        </a:rPr>
                        <a:t>portrayal</a:t>
                      </a:r>
                      <a:r>
                        <a:rPr lang="en-US" sz="1800" b="0" spc="-75">
                          <a:solidFill>
                            <a:schemeClr val="tx1"/>
                          </a:solidFill>
                          <a:latin typeface="Segoe UI" panose="020B0502040204020203" pitchFamily="34" charset="0"/>
                          <a:cs typeface="Segoe UI" panose="020B0502040204020203" pitchFamily="34" charset="0"/>
                        </a:rPr>
                        <a:t> </a:t>
                      </a:r>
                      <a:r>
                        <a:rPr lang="en-US" sz="1800" b="0">
                          <a:solidFill>
                            <a:schemeClr val="tx1"/>
                          </a:solidFill>
                          <a:latin typeface="Segoe UI" panose="020B0502040204020203" pitchFamily="34" charset="0"/>
                          <a:cs typeface="Segoe UI" panose="020B0502040204020203" pitchFamily="34" charset="0"/>
                        </a:rPr>
                        <a:t>and</a:t>
                      </a:r>
                      <a:r>
                        <a:rPr lang="en-US" sz="1800" b="0" spc="-65">
                          <a:solidFill>
                            <a:schemeClr val="tx1"/>
                          </a:solidFill>
                          <a:latin typeface="Segoe UI" panose="020B0502040204020203" pitchFamily="34" charset="0"/>
                          <a:cs typeface="Segoe UI" panose="020B0502040204020203" pitchFamily="34" charset="0"/>
                        </a:rPr>
                        <a:t> </a:t>
                      </a:r>
                      <a:r>
                        <a:rPr lang="en-US" sz="1800" b="0" spc="-10">
                          <a:solidFill>
                            <a:schemeClr val="tx1"/>
                          </a:solidFill>
                          <a:latin typeface="Segoe UI" panose="020B0502040204020203" pitchFamily="34" charset="0"/>
                          <a:cs typeface="Segoe UI" panose="020B0502040204020203" pitchFamily="34" charset="0"/>
                        </a:rPr>
                        <a:t>culture</a:t>
                      </a:r>
                      <a:endParaRPr lang="en-US" sz="1800" b="0">
                        <a:solidFill>
                          <a:schemeClr val="tx1"/>
                        </a:solidFill>
                        <a:latin typeface="Segoe UI" panose="020B0502040204020203" pitchFamily="34" charset="0"/>
                        <a:cs typeface="Segoe UI" panose="020B0502040204020203" pitchFamily="34" charset="0"/>
                      </a:endParaRP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7342707"/>
                  </a:ext>
                </a:extLst>
              </a:tr>
              <a:tr h="444457">
                <a:tc>
                  <a:txBody>
                    <a:bodyPr/>
                    <a:lstStyle/>
                    <a:p>
                      <a:pPr marL="298450" indent="-285750">
                        <a:lnSpc>
                          <a:spcPct val="100000"/>
                        </a:lnSpc>
                        <a:spcBef>
                          <a:spcPts val="335"/>
                        </a:spcBef>
                        <a:spcAft>
                          <a:spcPts val="900"/>
                        </a:spcAft>
                        <a:buSzPct val="80000"/>
                        <a:buFont typeface="System Font Regular"/>
                        <a:buChar char="►"/>
                        <a:tabLst>
                          <a:tab pos="299085" algn="l"/>
                        </a:tabLst>
                      </a:pPr>
                      <a:r>
                        <a:rPr lang="en-US" sz="1800" b="0">
                          <a:solidFill>
                            <a:schemeClr val="tx1"/>
                          </a:solidFill>
                          <a:latin typeface="Segoe UI" panose="020B0502040204020203" pitchFamily="34" charset="0"/>
                          <a:cs typeface="Segoe UI" panose="020B0502040204020203" pitchFamily="34" charset="0"/>
                        </a:rPr>
                        <a:t>Judgment,</a:t>
                      </a:r>
                      <a:r>
                        <a:rPr lang="en-US" sz="1800" b="0" spc="-55">
                          <a:solidFill>
                            <a:schemeClr val="tx1"/>
                          </a:solidFill>
                          <a:latin typeface="Segoe UI" panose="020B0502040204020203" pitchFamily="34" charset="0"/>
                          <a:cs typeface="Segoe UI" panose="020B0502040204020203" pitchFamily="34" charset="0"/>
                        </a:rPr>
                        <a:t> </a:t>
                      </a:r>
                      <a:r>
                        <a:rPr lang="en-US" sz="1800" b="0">
                          <a:solidFill>
                            <a:schemeClr val="tx1"/>
                          </a:solidFill>
                          <a:latin typeface="Segoe UI" panose="020B0502040204020203" pitchFamily="34" charset="0"/>
                          <a:cs typeface="Segoe UI" panose="020B0502040204020203" pitchFamily="34" charset="0"/>
                        </a:rPr>
                        <a:t>lose</a:t>
                      </a:r>
                      <a:r>
                        <a:rPr lang="en-US" sz="1800" b="0" spc="-75">
                          <a:solidFill>
                            <a:schemeClr val="tx1"/>
                          </a:solidFill>
                          <a:latin typeface="Segoe UI" panose="020B0502040204020203" pitchFamily="34" charset="0"/>
                          <a:cs typeface="Segoe UI" panose="020B0502040204020203" pitchFamily="34" charset="0"/>
                        </a:rPr>
                        <a:t> </a:t>
                      </a:r>
                      <a:r>
                        <a:rPr lang="en-US" sz="1800" b="0">
                          <a:solidFill>
                            <a:schemeClr val="tx1"/>
                          </a:solidFill>
                          <a:latin typeface="Segoe UI" panose="020B0502040204020203" pitchFamily="34" charset="0"/>
                          <a:cs typeface="Segoe UI" panose="020B0502040204020203" pitchFamily="34" charset="0"/>
                        </a:rPr>
                        <a:t>trust</a:t>
                      </a:r>
                      <a:r>
                        <a:rPr lang="en-US" sz="1800" b="0" spc="-45">
                          <a:solidFill>
                            <a:schemeClr val="tx1"/>
                          </a:solidFill>
                          <a:latin typeface="Segoe UI" panose="020B0502040204020203" pitchFamily="34" charset="0"/>
                          <a:cs typeface="Segoe UI" panose="020B0502040204020203" pitchFamily="34" charset="0"/>
                        </a:rPr>
                        <a:t> </a:t>
                      </a:r>
                      <a:r>
                        <a:rPr lang="en-US" sz="1800" b="0">
                          <a:solidFill>
                            <a:schemeClr val="tx1"/>
                          </a:solidFill>
                          <a:latin typeface="Segoe UI" panose="020B0502040204020203" pitchFamily="34" charset="0"/>
                          <a:cs typeface="Segoe UI" panose="020B0502040204020203" pitchFamily="34" charset="0"/>
                        </a:rPr>
                        <a:t>of</a:t>
                      </a:r>
                      <a:r>
                        <a:rPr lang="en-US" sz="1800" b="0" spc="-80">
                          <a:solidFill>
                            <a:schemeClr val="tx1"/>
                          </a:solidFill>
                          <a:latin typeface="Segoe UI" panose="020B0502040204020203" pitchFamily="34" charset="0"/>
                          <a:cs typeface="Segoe UI" panose="020B0502040204020203" pitchFamily="34" charset="0"/>
                        </a:rPr>
                        <a:t> </a:t>
                      </a:r>
                      <a:r>
                        <a:rPr lang="en-US" sz="1800" b="0" spc="-10">
                          <a:solidFill>
                            <a:schemeClr val="tx1"/>
                          </a:solidFill>
                          <a:latin typeface="Segoe UI" panose="020B0502040204020203" pitchFamily="34" charset="0"/>
                          <a:cs typeface="Segoe UI" panose="020B0502040204020203" pitchFamily="34" charset="0"/>
                        </a:rPr>
                        <a:t>leaders</a:t>
                      </a:r>
                      <a:endParaRPr lang="en-US" sz="1800" b="0">
                        <a:solidFill>
                          <a:schemeClr val="tx1"/>
                        </a:solidFill>
                        <a:latin typeface="Segoe UI" panose="020B0502040204020203" pitchFamily="34" charset="0"/>
                        <a:cs typeface="Segoe UI" panose="020B0502040204020203" pitchFamily="34" charset="0"/>
                      </a:endParaRP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9559754"/>
                  </a:ext>
                </a:extLst>
              </a:tr>
              <a:tr h="444457">
                <a:tc>
                  <a:txBody>
                    <a:bodyPr/>
                    <a:lstStyle/>
                    <a:p>
                      <a:pPr marL="298450" indent="-285750">
                        <a:lnSpc>
                          <a:spcPct val="100000"/>
                        </a:lnSpc>
                        <a:spcBef>
                          <a:spcPts val="325"/>
                        </a:spcBef>
                        <a:spcAft>
                          <a:spcPts val="900"/>
                        </a:spcAft>
                        <a:buSzPct val="80000"/>
                        <a:buFont typeface="System Font Regular"/>
                        <a:buChar char="►"/>
                        <a:tabLst>
                          <a:tab pos="299085" algn="l"/>
                        </a:tabLst>
                      </a:pPr>
                      <a:r>
                        <a:rPr lang="en-US" sz="1800" b="0" spc="-10">
                          <a:solidFill>
                            <a:schemeClr val="tx1"/>
                          </a:solidFill>
                          <a:latin typeface="Segoe UI" panose="020B0502040204020203" pitchFamily="34" charset="0"/>
                          <a:cs typeface="Segoe UI" panose="020B0502040204020203" pitchFamily="34" charset="0"/>
                        </a:rPr>
                        <a:t>Negatively</a:t>
                      </a:r>
                      <a:r>
                        <a:rPr lang="en-US" sz="1800" b="0" spc="-80">
                          <a:solidFill>
                            <a:schemeClr val="tx1"/>
                          </a:solidFill>
                          <a:latin typeface="Segoe UI" panose="020B0502040204020203" pitchFamily="34" charset="0"/>
                          <a:cs typeface="Segoe UI" panose="020B0502040204020203" pitchFamily="34" charset="0"/>
                        </a:rPr>
                        <a:t> </a:t>
                      </a:r>
                      <a:r>
                        <a:rPr lang="en-US" sz="1800" b="0">
                          <a:solidFill>
                            <a:schemeClr val="tx1"/>
                          </a:solidFill>
                          <a:latin typeface="Segoe UI" panose="020B0502040204020203" pitchFamily="34" charset="0"/>
                          <a:cs typeface="Segoe UI" panose="020B0502040204020203" pitchFamily="34" charset="0"/>
                        </a:rPr>
                        <a:t>impact</a:t>
                      </a:r>
                      <a:r>
                        <a:rPr lang="en-US" sz="1800" b="0" spc="-55">
                          <a:solidFill>
                            <a:schemeClr val="tx1"/>
                          </a:solidFill>
                          <a:latin typeface="Segoe UI" panose="020B0502040204020203" pitchFamily="34" charset="0"/>
                          <a:cs typeface="Segoe UI" panose="020B0502040204020203" pitchFamily="34" charset="0"/>
                        </a:rPr>
                        <a:t> </a:t>
                      </a:r>
                      <a:r>
                        <a:rPr lang="en-US" sz="1800" b="0" spc="-10">
                          <a:solidFill>
                            <a:schemeClr val="tx1"/>
                          </a:solidFill>
                          <a:latin typeface="Segoe UI" panose="020B0502040204020203" pitchFamily="34" charset="0"/>
                          <a:cs typeface="Segoe UI" panose="020B0502040204020203" pitchFamily="34" charset="0"/>
                        </a:rPr>
                        <a:t>career</a:t>
                      </a:r>
                      <a:endParaRPr lang="en-US" sz="1800" b="0">
                        <a:solidFill>
                          <a:schemeClr val="tx1"/>
                        </a:solidFill>
                        <a:latin typeface="Segoe UI" panose="020B0502040204020203" pitchFamily="34" charset="0"/>
                        <a:cs typeface="Segoe UI" panose="020B0502040204020203" pitchFamily="34" charset="0"/>
                      </a:endParaRP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119950"/>
                  </a:ext>
                </a:extLst>
              </a:tr>
              <a:tr h="444457">
                <a:tc>
                  <a:txBody>
                    <a:bodyPr/>
                    <a:lstStyle/>
                    <a:p>
                      <a:pPr marL="298450" indent="-285750">
                        <a:lnSpc>
                          <a:spcPct val="100000"/>
                        </a:lnSpc>
                        <a:spcBef>
                          <a:spcPts val="325"/>
                        </a:spcBef>
                        <a:spcAft>
                          <a:spcPts val="900"/>
                        </a:spcAft>
                        <a:buSzPct val="80000"/>
                        <a:buFont typeface="System Font Regular"/>
                        <a:buChar char="►"/>
                        <a:tabLst>
                          <a:tab pos="299085" algn="l"/>
                        </a:tabLst>
                      </a:pPr>
                      <a:r>
                        <a:rPr lang="en-US" sz="1800" b="0">
                          <a:solidFill>
                            <a:schemeClr val="tx1"/>
                          </a:solidFill>
                          <a:latin typeface="Segoe UI" panose="020B0502040204020203" pitchFamily="34" charset="0"/>
                          <a:cs typeface="Segoe UI" panose="020B0502040204020203" pitchFamily="34" charset="0"/>
                        </a:rPr>
                        <a:t>Lose</a:t>
                      </a:r>
                      <a:r>
                        <a:rPr lang="en-US" sz="1800" b="0" spc="-65">
                          <a:solidFill>
                            <a:schemeClr val="tx1"/>
                          </a:solidFill>
                          <a:latin typeface="Segoe UI" panose="020B0502040204020203" pitchFamily="34" charset="0"/>
                          <a:cs typeface="Segoe UI" panose="020B0502040204020203" pitchFamily="34" charset="0"/>
                        </a:rPr>
                        <a:t> </a:t>
                      </a:r>
                      <a:r>
                        <a:rPr lang="en-US" sz="1800" b="0">
                          <a:solidFill>
                            <a:schemeClr val="tx1"/>
                          </a:solidFill>
                          <a:latin typeface="Segoe UI" panose="020B0502040204020203" pitchFamily="34" charset="0"/>
                          <a:cs typeface="Segoe UI" panose="020B0502040204020203" pitchFamily="34" charset="0"/>
                        </a:rPr>
                        <a:t>security</a:t>
                      </a:r>
                      <a:r>
                        <a:rPr lang="en-US" sz="1800" b="0" spc="-50">
                          <a:solidFill>
                            <a:schemeClr val="tx1"/>
                          </a:solidFill>
                          <a:latin typeface="Segoe UI" panose="020B0502040204020203" pitchFamily="34" charset="0"/>
                          <a:cs typeface="Segoe UI" panose="020B0502040204020203" pitchFamily="34" charset="0"/>
                        </a:rPr>
                        <a:t> </a:t>
                      </a:r>
                      <a:r>
                        <a:rPr lang="en-US" sz="1800" b="0" spc="-10">
                          <a:solidFill>
                            <a:schemeClr val="tx1"/>
                          </a:solidFill>
                          <a:latin typeface="Segoe UI" panose="020B0502040204020203" pitchFamily="34" charset="0"/>
                          <a:cs typeface="Segoe UI" panose="020B0502040204020203" pitchFamily="34" charset="0"/>
                        </a:rPr>
                        <a:t>clearance</a:t>
                      </a:r>
                      <a:endParaRPr lang="en-US" sz="1800" b="0">
                        <a:solidFill>
                          <a:schemeClr val="tx1"/>
                        </a:solidFill>
                        <a:latin typeface="Segoe UI" panose="020B0502040204020203" pitchFamily="34" charset="0"/>
                        <a:cs typeface="Segoe UI" panose="020B0502040204020203" pitchFamily="34" charset="0"/>
                      </a:endParaRP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3606748"/>
                  </a:ext>
                </a:extLst>
              </a:tr>
              <a:tr h="444457">
                <a:tc>
                  <a:txBody>
                    <a:bodyPr/>
                    <a:lstStyle/>
                    <a:p>
                      <a:pPr marL="298450" marR="0" lvl="0" indent="-285750" algn="l" defTabSz="914400" rtl="0" eaLnBrk="1" fontAlgn="auto" latinLnBrk="0" hangingPunct="1">
                        <a:lnSpc>
                          <a:spcPct val="100000"/>
                        </a:lnSpc>
                        <a:spcBef>
                          <a:spcPts val="325"/>
                        </a:spcBef>
                        <a:spcAft>
                          <a:spcPts val="900"/>
                        </a:spcAft>
                        <a:buClrTx/>
                        <a:buSzPct val="80000"/>
                        <a:buFont typeface="System Font Regular"/>
                        <a:buChar char="►"/>
                        <a:tabLst>
                          <a:tab pos="299085" algn="l"/>
                        </a:tabLst>
                        <a:defRPr/>
                      </a:pPr>
                      <a:r>
                        <a:rPr lang="en-US" sz="1800">
                          <a:latin typeface="Segoe UI" panose="020B0502040204020203" pitchFamily="34" charset="0"/>
                          <a:cs typeface="Segoe UI" panose="020B0502040204020203" pitchFamily="34" charset="0"/>
                        </a:rPr>
                        <a:t>Loss</a:t>
                      </a:r>
                      <a:r>
                        <a:rPr lang="en-US" sz="1800" spc="-55">
                          <a:latin typeface="Segoe UI" panose="020B0502040204020203" pitchFamily="34" charset="0"/>
                          <a:cs typeface="Segoe UI" panose="020B0502040204020203" pitchFamily="34" charset="0"/>
                        </a:rPr>
                        <a:t> </a:t>
                      </a:r>
                      <a:r>
                        <a:rPr lang="en-US" sz="1800">
                          <a:latin typeface="Segoe UI" panose="020B0502040204020203" pitchFamily="34" charset="0"/>
                          <a:cs typeface="Segoe UI" panose="020B0502040204020203" pitchFamily="34" charset="0"/>
                        </a:rPr>
                        <a:t>of</a:t>
                      </a:r>
                      <a:r>
                        <a:rPr lang="en-US" sz="1800" spc="-65">
                          <a:latin typeface="Segoe UI" panose="020B0502040204020203" pitchFamily="34" charset="0"/>
                          <a:cs typeface="Segoe UI" panose="020B0502040204020203" pitchFamily="34" charset="0"/>
                        </a:rPr>
                        <a:t> </a:t>
                      </a:r>
                      <a:r>
                        <a:rPr lang="en-US" sz="1800" spc="-25">
                          <a:latin typeface="Segoe UI" panose="020B0502040204020203" pitchFamily="34" charset="0"/>
                          <a:cs typeface="Segoe UI" panose="020B0502040204020203" pitchFamily="34" charset="0"/>
                        </a:rPr>
                        <a:t>privacy,</a:t>
                      </a:r>
                      <a:r>
                        <a:rPr lang="en-US" sz="1800" spc="-45">
                          <a:latin typeface="Segoe UI" panose="020B0502040204020203" pitchFamily="34" charset="0"/>
                          <a:cs typeface="Segoe UI" panose="020B0502040204020203" pitchFamily="34" charset="0"/>
                        </a:rPr>
                        <a:t> </a:t>
                      </a:r>
                      <a:r>
                        <a:rPr lang="en-US" sz="1800" spc="-10">
                          <a:latin typeface="Segoe UI" panose="020B0502040204020203" pitchFamily="34" charset="0"/>
                          <a:cs typeface="Segoe UI" panose="020B0502040204020203" pitchFamily="34" charset="0"/>
                        </a:rPr>
                        <a:t>gossip</a:t>
                      </a:r>
                      <a:endParaRPr lang="en-US" sz="1800">
                        <a:latin typeface="Segoe UI" panose="020B0502040204020203" pitchFamily="34" charset="0"/>
                        <a:cs typeface="Segoe UI" panose="020B0502040204020203" pitchFamily="34" charset="0"/>
                      </a:endParaRP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5175973"/>
                  </a:ext>
                </a:extLst>
              </a:tr>
              <a:tr h="444457">
                <a:tc>
                  <a:txBody>
                    <a:bodyPr/>
                    <a:lstStyle/>
                    <a:p>
                      <a:pPr marL="298450" marR="0" lvl="0" indent="-285750" algn="l" defTabSz="914400" rtl="0" eaLnBrk="1" fontAlgn="auto" latinLnBrk="0" hangingPunct="1">
                        <a:lnSpc>
                          <a:spcPct val="100000"/>
                        </a:lnSpc>
                        <a:spcBef>
                          <a:spcPts val="325"/>
                        </a:spcBef>
                        <a:spcAft>
                          <a:spcPts val="900"/>
                        </a:spcAft>
                        <a:buClrTx/>
                        <a:buSzPct val="80000"/>
                        <a:buFont typeface="System Font Regular"/>
                        <a:buChar char="►"/>
                        <a:tabLst>
                          <a:tab pos="299085" algn="l"/>
                        </a:tabLst>
                        <a:defRPr/>
                      </a:pPr>
                      <a:r>
                        <a:rPr lang="en-US" sz="1800" spc="-10">
                          <a:latin typeface="Segoe UI" panose="020B0502040204020203" pitchFamily="34" charset="0"/>
                          <a:cs typeface="Segoe UI" panose="020B0502040204020203" pitchFamily="34" charset="0"/>
                        </a:rPr>
                        <a:t>Perceived</a:t>
                      </a:r>
                      <a:r>
                        <a:rPr lang="en-US" sz="1800" spc="-60">
                          <a:latin typeface="Segoe UI" panose="020B0502040204020203" pitchFamily="34" charset="0"/>
                          <a:cs typeface="Segoe UI" panose="020B0502040204020203" pitchFamily="34" charset="0"/>
                        </a:rPr>
                        <a:t> </a:t>
                      </a:r>
                      <a:r>
                        <a:rPr lang="en-US" sz="1800">
                          <a:latin typeface="Segoe UI" panose="020B0502040204020203" pitchFamily="34" charset="0"/>
                          <a:cs typeface="Segoe UI" panose="020B0502040204020203" pitchFamily="34" charset="0"/>
                        </a:rPr>
                        <a:t>as</a:t>
                      </a:r>
                      <a:r>
                        <a:rPr lang="en-US" sz="1800" spc="-65">
                          <a:latin typeface="Segoe UI" panose="020B0502040204020203" pitchFamily="34" charset="0"/>
                          <a:cs typeface="Segoe UI" panose="020B0502040204020203" pitchFamily="34" charset="0"/>
                        </a:rPr>
                        <a:t> </a:t>
                      </a:r>
                      <a:r>
                        <a:rPr lang="en-US" sz="1800" spc="-20">
                          <a:latin typeface="Segoe UI" panose="020B0502040204020203" pitchFamily="34" charset="0"/>
                          <a:cs typeface="Segoe UI" panose="020B0502040204020203" pitchFamily="34" charset="0"/>
                        </a:rPr>
                        <a:t>weak</a:t>
                      </a:r>
                      <a:endParaRPr lang="en-US" sz="1800">
                        <a:latin typeface="Segoe UI" panose="020B0502040204020203" pitchFamily="34" charset="0"/>
                        <a:cs typeface="Segoe UI" panose="020B0502040204020203" pitchFamily="34" charset="0"/>
                      </a:endParaRP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9162242"/>
                  </a:ext>
                </a:extLst>
              </a:tr>
              <a:tr h="444457">
                <a:tc>
                  <a:txBody>
                    <a:bodyPr/>
                    <a:lstStyle/>
                    <a:p>
                      <a:pPr marL="298450" marR="0" lvl="0" indent="-285750" algn="l" defTabSz="914400" rtl="0" eaLnBrk="1" fontAlgn="auto" latinLnBrk="0" hangingPunct="1">
                        <a:lnSpc>
                          <a:spcPct val="100000"/>
                        </a:lnSpc>
                        <a:spcBef>
                          <a:spcPts val="325"/>
                        </a:spcBef>
                        <a:spcAft>
                          <a:spcPts val="900"/>
                        </a:spcAft>
                        <a:buClrTx/>
                        <a:buSzPct val="80000"/>
                        <a:buFont typeface="System Font Regular"/>
                        <a:buChar char="►"/>
                        <a:tabLst>
                          <a:tab pos="299085" algn="l"/>
                        </a:tabLst>
                        <a:defRPr/>
                      </a:pPr>
                      <a:r>
                        <a:rPr lang="en-US" sz="1800">
                          <a:latin typeface="Segoe UI" panose="020B0502040204020203" pitchFamily="34" charset="0"/>
                          <a:cs typeface="Segoe UI" panose="020B0502040204020203" pitchFamily="34" charset="0"/>
                        </a:rPr>
                        <a:t>“Get</a:t>
                      </a:r>
                      <a:r>
                        <a:rPr lang="en-US" sz="1800" spc="-35">
                          <a:latin typeface="Segoe UI" panose="020B0502040204020203" pitchFamily="34" charset="0"/>
                          <a:cs typeface="Segoe UI" panose="020B0502040204020203" pitchFamily="34" charset="0"/>
                        </a:rPr>
                        <a:t> </a:t>
                      </a:r>
                      <a:r>
                        <a:rPr lang="en-US" sz="1800">
                          <a:latin typeface="Segoe UI" panose="020B0502040204020203" pitchFamily="34" charset="0"/>
                          <a:cs typeface="Segoe UI" panose="020B0502040204020203" pitchFamily="34" charset="0"/>
                        </a:rPr>
                        <a:t>over</a:t>
                      </a:r>
                      <a:r>
                        <a:rPr lang="en-US" sz="1800" spc="-25">
                          <a:latin typeface="Segoe UI" panose="020B0502040204020203" pitchFamily="34" charset="0"/>
                          <a:cs typeface="Segoe UI" panose="020B0502040204020203" pitchFamily="34" charset="0"/>
                        </a:rPr>
                        <a:t> </a:t>
                      </a:r>
                      <a:r>
                        <a:rPr lang="en-US" sz="1800">
                          <a:latin typeface="Segoe UI" panose="020B0502040204020203" pitchFamily="34" charset="0"/>
                          <a:cs typeface="Segoe UI" panose="020B0502040204020203" pitchFamily="34" charset="0"/>
                        </a:rPr>
                        <a:t>it”</a:t>
                      </a:r>
                      <a:r>
                        <a:rPr lang="en-US" sz="1800" spc="-5">
                          <a:latin typeface="Segoe UI" panose="020B0502040204020203" pitchFamily="34" charset="0"/>
                          <a:cs typeface="Segoe UI" panose="020B0502040204020203" pitchFamily="34" charset="0"/>
                        </a:rPr>
                        <a:t> </a:t>
                      </a:r>
                      <a:r>
                        <a:rPr lang="en-US" sz="1800" spc="-10">
                          <a:latin typeface="Segoe UI" panose="020B0502040204020203" pitchFamily="34" charset="0"/>
                          <a:cs typeface="Segoe UI" panose="020B0502040204020203" pitchFamily="34" charset="0"/>
                        </a:rPr>
                        <a:t>attitudes</a:t>
                      </a:r>
                      <a:endParaRPr lang="en-US" sz="1800">
                        <a:latin typeface="Segoe UI" panose="020B0502040204020203" pitchFamily="34" charset="0"/>
                        <a:cs typeface="Segoe UI" panose="020B0502040204020203" pitchFamily="34" charset="0"/>
                      </a:endParaRP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4601514"/>
                  </a:ext>
                </a:extLst>
              </a:tr>
              <a:tr h="444457">
                <a:tc>
                  <a:txBody>
                    <a:bodyPr/>
                    <a:lstStyle/>
                    <a:p>
                      <a:pPr marL="298450" marR="0" lvl="0" indent="-285750" algn="l" defTabSz="914400" rtl="0" eaLnBrk="1" fontAlgn="auto" latinLnBrk="0" hangingPunct="1">
                        <a:lnSpc>
                          <a:spcPct val="100000"/>
                        </a:lnSpc>
                        <a:spcBef>
                          <a:spcPts val="325"/>
                        </a:spcBef>
                        <a:spcAft>
                          <a:spcPts val="900"/>
                        </a:spcAft>
                        <a:buClrTx/>
                        <a:buSzPct val="80000"/>
                        <a:buFont typeface="System Font Regular"/>
                        <a:buChar char="►"/>
                        <a:tabLst>
                          <a:tab pos="299085" algn="l"/>
                        </a:tabLst>
                        <a:defRPr/>
                      </a:pPr>
                      <a:r>
                        <a:rPr lang="en-US" sz="1800">
                          <a:latin typeface="Segoe UI" panose="020B0502040204020203" pitchFamily="34" charset="0"/>
                          <a:cs typeface="Segoe UI" panose="020B0502040204020203" pitchFamily="34" charset="0"/>
                        </a:rPr>
                        <a:t>Lack</a:t>
                      </a:r>
                      <a:r>
                        <a:rPr lang="en-US" sz="1800" spc="-30">
                          <a:latin typeface="Segoe UI" panose="020B0502040204020203" pitchFamily="34" charset="0"/>
                          <a:cs typeface="Segoe UI" panose="020B0502040204020203" pitchFamily="34" charset="0"/>
                        </a:rPr>
                        <a:t> </a:t>
                      </a:r>
                      <a:r>
                        <a:rPr lang="en-US" sz="1800">
                          <a:latin typeface="Segoe UI" panose="020B0502040204020203" pitchFamily="34" charset="0"/>
                          <a:cs typeface="Segoe UI" panose="020B0502040204020203" pitchFamily="34" charset="0"/>
                        </a:rPr>
                        <a:t>of</a:t>
                      </a:r>
                      <a:r>
                        <a:rPr lang="en-US" sz="1800" spc="-35">
                          <a:latin typeface="Segoe UI" panose="020B0502040204020203" pitchFamily="34" charset="0"/>
                          <a:cs typeface="Segoe UI" panose="020B0502040204020203" pitchFamily="34" charset="0"/>
                        </a:rPr>
                        <a:t> </a:t>
                      </a:r>
                      <a:r>
                        <a:rPr lang="en-US" sz="1800" spc="-10">
                          <a:latin typeface="Segoe UI" panose="020B0502040204020203" pitchFamily="34" charset="0"/>
                          <a:cs typeface="Segoe UI" panose="020B0502040204020203" pitchFamily="34" charset="0"/>
                        </a:rPr>
                        <a:t>awareness</a:t>
                      </a:r>
                      <a:r>
                        <a:rPr lang="en-US" sz="1800" spc="-15">
                          <a:latin typeface="Segoe UI" panose="020B0502040204020203" pitchFamily="34" charset="0"/>
                          <a:cs typeface="Segoe UI" panose="020B0502040204020203" pitchFamily="34" charset="0"/>
                        </a:rPr>
                        <a:t> </a:t>
                      </a:r>
                      <a:r>
                        <a:rPr lang="en-US" sz="1800">
                          <a:latin typeface="Segoe UI" panose="020B0502040204020203" pitchFamily="34" charset="0"/>
                          <a:cs typeface="Segoe UI" panose="020B0502040204020203" pitchFamily="34" charset="0"/>
                        </a:rPr>
                        <a:t>of</a:t>
                      </a:r>
                      <a:r>
                        <a:rPr lang="en-US" sz="1800" spc="-35">
                          <a:latin typeface="Segoe UI" panose="020B0502040204020203" pitchFamily="34" charset="0"/>
                          <a:cs typeface="Segoe UI" panose="020B0502040204020203" pitchFamily="34" charset="0"/>
                        </a:rPr>
                        <a:t> </a:t>
                      </a:r>
                      <a:r>
                        <a:rPr lang="en-US" sz="1800" spc="-10">
                          <a:latin typeface="Segoe UI" panose="020B0502040204020203" pitchFamily="34" charset="0"/>
                          <a:cs typeface="Segoe UI" panose="020B0502040204020203" pitchFamily="34" charset="0"/>
                        </a:rPr>
                        <a:t>resources</a:t>
                      </a:r>
                      <a:endParaRPr lang="en-US" sz="1800">
                        <a:latin typeface="Segoe UI" panose="020B0502040204020203" pitchFamily="34" charset="0"/>
                        <a:cs typeface="Segoe UI" panose="020B0502040204020203" pitchFamily="34" charset="0"/>
                      </a:endParaRP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5023719"/>
                  </a:ext>
                </a:extLst>
              </a:tr>
            </a:tbl>
          </a:graphicData>
        </a:graphic>
      </p:graphicFrame>
      <p:pic>
        <p:nvPicPr>
          <p:cNvPr id="16" name="Picture 15" descr="A person standing in front of a barrier&#10;&#10;AI-generated content may be incorrect.">
            <a:extLst>
              <a:ext uri="{FF2B5EF4-FFF2-40B4-BE49-F238E27FC236}">
                <a16:creationId xmlns:a16="http://schemas.microsoft.com/office/drawing/2014/main" id="{2B54969C-DFBB-5913-2D89-36521C9E834C}"/>
              </a:ext>
            </a:extLst>
          </p:cNvPr>
          <p:cNvPicPr>
            <a:picLocks noChangeAspect="1"/>
          </p:cNvPicPr>
          <p:nvPr/>
        </p:nvPicPr>
        <p:blipFill>
          <a:blip r:embed="rId3"/>
          <a:srcRect l="22457" t="18474" r="20263"/>
          <a:stretch/>
        </p:blipFill>
        <p:spPr>
          <a:xfrm>
            <a:off x="434703" y="1663910"/>
            <a:ext cx="4452078" cy="4299767"/>
          </a:xfrm>
          <a:prstGeom prst="rect">
            <a:avLst/>
          </a:prstGeom>
        </p:spPr>
      </p:pic>
      <p:sp>
        <p:nvSpPr>
          <p:cNvPr id="4" name="Rounded Rectangle 3">
            <a:extLst>
              <a:ext uri="{FF2B5EF4-FFF2-40B4-BE49-F238E27FC236}">
                <a16:creationId xmlns:a16="http://schemas.microsoft.com/office/drawing/2014/main" id="{9A8174A4-B51A-705E-5522-D046A0CED1DB}"/>
              </a:ext>
            </a:extLst>
          </p:cNvPr>
          <p:cNvSpPr/>
          <p:nvPr/>
        </p:nvSpPr>
        <p:spPr>
          <a:xfrm>
            <a:off x="434715" y="1662930"/>
            <a:ext cx="11317574" cy="4303415"/>
          </a:xfrm>
          <a:prstGeom prst="roundRect">
            <a:avLst>
              <a:gd name="adj" fmla="val 0"/>
            </a:avLst>
          </a:prstGeom>
          <a:noFill/>
          <a:ln w="25400">
            <a:solidFill>
              <a:schemeClr val="bg2"/>
            </a:solidFill>
          </a:ln>
          <a:effectLst>
            <a:outerShdw blurRad="422784" sx="99000" sy="99000" algn="ctr" rotWithShape="0">
              <a:schemeClr val="tx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576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A55E8-A87F-5EFB-964F-067FE2D8CD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63BF2C-BD77-D440-ED83-6180CBE409F7}"/>
              </a:ext>
            </a:extLst>
          </p:cNvPr>
          <p:cNvSpPr>
            <a:spLocks noGrp="1"/>
          </p:cNvSpPr>
          <p:nvPr>
            <p:ph type="title"/>
          </p:nvPr>
        </p:nvSpPr>
        <p:spPr>
          <a:xfrm>
            <a:off x="838200" y="375300"/>
            <a:ext cx="10515600" cy="1325563"/>
          </a:xfrm>
        </p:spPr>
        <p:txBody>
          <a:bodyPr/>
          <a:lstStyle/>
          <a:p>
            <a:r>
              <a:rPr lang="en-US" sz="4400" b="1">
                <a:solidFill>
                  <a:schemeClr val="bg1"/>
                </a:solidFill>
                <a:latin typeface="Franklin Gothic Medium" panose="020B0603020102020204" pitchFamily="34" charset="0"/>
                <a:cs typeface="Segoe UI"/>
              </a:rPr>
              <a:t>Protective Factors</a:t>
            </a:r>
            <a:endParaRPr lang="en-US" b="1">
              <a:solidFill>
                <a:schemeClr val="bg1"/>
              </a:solidFill>
              <a:latin typeface="Franklin Gothic Medium" panose="020B0603020102020204" pitchFamily="34" charset="0"/>
              <a:cs typeface="Segoe UI"/>
            </a:endParaRPr>
          </a:p>
        </p:txBody>
      </p:sp>
      <p:pic>
        <p:nvPicPr>
          <p:cNvPr id="4" name="object 3">
            <a:extLst>
              <a:ext uri="{FF2B5EF4-FFF2-40B4-BE49-F238E27FC236}">
                <a16:creationId xmlns:a16="http://schemas.microsoft.com/office/drawing/2014/main" id="{E82C926C-0EEA-1625-4A91-3645295F8C73}"/>
              </a:ext>
            </a:extLst>
          </p:cNvPr>
          <p:cNvPicPr/>
          <p:nvPr/>
        </p:nvPicPr>
        <p:blipFill>
          <a:blip r:embed="rId2" cstate="print"/>
          <a:stretch>
            <a:fillRect/>
          </a:stretch>
        </p:blipFill>
        <p:spPr>
          <a:xfrm>
            <a:off x="12928893" y="0"/>
            <a:ext cx="4883897" cy="4070367"/>
          </a:xfrm>
          <a:prstGeom prst="rect">
            <a:avLst/>
          </a:prstGeom>
        </p:spPr>
      </p:pic>
      <p:sp>
        <p:nvSpPr>
          <p:cNvPr id="5" name="Rectangle 4">
            <a:extLst>
              <a:ext uri="{FF2B5EF4-FFF2-40B4-BE49-F238E27FC236}">
                <a16:creationId xmlns:a16="http://schemas.microsoft.com/office/drawing/2014/main" id="{71F2DD43-E52A-904D-F86E-791EEA59654D}"/>
              </a:ext>
            </a:extLst>
          </p:cNvPr>
          <p:cNvSpPr/>
          <p:nvPr/>
        </p:nvSpPr>
        <p:spPr>
          <a:xfrm>
            <a:off x="7689953" y="1439233"/>
            <a:ext cx="3688645" cy="4573640"/>
          </a:xfrm>
          <a:prstGeom prst="rect">
            <a:avLst/>
          </a:prstGeom>
          <a:solidFill>
            <a:srgbClr val="0027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D9A22D4-4C07-443D-2F09-0546B88A89B4}"/>
              </a:ext>
            </a:extLst>
          </p:cNvPr>
          <p:cNvSpPr/>
          <p:nvPr/>
        </p:nvSpPr>
        <p:spPr>
          <a:xfrm>
            <a:off x="1" y="2118691"/>
            <a:ext cx="8043620" cy="689691"/>
          </a:xfrm>
          <a:prstGeom prst="rect">
            <a:avLst/>
          </a:prstGeom>
          <a:solidFill>
            <a:schemeClr val="accent2">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F0FCC70-1A94-E9D4-E7AD-93EFD4C1A434}"/>
              </a:ext>
            </a:extLst>
          </p:cNvPr>
          <p:cNvSpPr txBox="1"/>
          <p:nvPr/>
        </p:nvSpPr>
        <p:spPr>
          <a:xfrm>
            <a:off x="798737" y="2862665"/>
            <a:ext cx="6712526" cy="2690480"/>
          </a:xfrm>
          <a:prstGeom prst="rect">
            <a:avLst/>
          </a:prstGeom>
          <a:noFill/>
        </p:spPr>
        <p:txBody>
          <a:bodyPr wrap="square" lIns="91440" tIns="45720" rIns="91440" bIns="45720" rtlCol="0" anchor="t">
            <a:spAutoFit/>
          </a:bodyPr>
          <a:lstStyle/>
          <a:p>
            <a:pPr marL="298450" marR="5080" indent="-285750">
              <a:spcBef>
                <a:spcPts val="320"/>
              </a:spcBef>
              <a:spcAft>
                <a:spcPts val="900"/>
              </a:spcAft>
              <a:buSzPct val="70000"/>
              <a:buFont typeface="System Font Regular"/>
              <a:buChar char="►"/>
            </a:pPr>
            <a:r>
              <a:rPr lang="en-US" sz="1600" spc="10">
                <a:latin typeface="Segoe UI"/>
                <a:cs typeface="Calibri"/>
              </a:rPr>
              <a:t>Strong sense of community, healthy relationships, command climate that supports and promotes help seeking</a:t>
            </a:r>
          </a:p>
          <a:p>
            <a:pPr marL="298450" indent="-285750">
              <a:lnSpc>
                <a:spcPct val="100000"/>
              </a:lnSpc>
              <a:spcAft>
                <a:spcPts val="900"/>
              </a:spcAft>
              <a:buClr>
                <a:srgbClr val="44536A"/>
              </a:buClr>
              <a:buSzPct val="70000"/>
              <a:buFont typeface="System Font Regular"/>
              <a:buChar char="►"/>
            </a:pPr>
            <a:r>
              <a:rPr lang="en-US" sz="1600" spc="10">
                <a:latin typeface="Segoe UI"/>
                <a:cs typeface="Calibri"/>
              </a:rPr>
              <a:t>Belonging, purpose and fulfillment</a:t>
            </a:r>
          </a:p>
          <a:p>
            <a:pPr marL="298450" indent="-285750">
              <a:lnSpc>
                <a:spcPct val="100000"/>
              </a:lnSpc>
              <a:spcAft>
                <a:spcPts val="900"/>
              </a:spcAft>
              <a:buClr>
                <a:srgbClr val="44536A"/>
              </a:buClr>
              <a:buSzPct val="70000"/>
              <a:buFont typeface="System Font Regular"/>
              <a:buChar char="►"/>
            </a:pPr>
            <a:r>
              <a:rPr lang="en-US" sz="1600" spc="10">
                <a:latin typeface="Segoe UI"/>
                <a:cs typeface="Calibri"/>
              </a:rPr>
              <a:t>Spirituality</a:t>
            </a:r>
          </a:p>
          <a:p>
            <a:pPr marL="298450" marR="560070" indent="-285750">
              <a:spcAft>
                <a:spcPts val="900"/>
              </a:spcAft>
              <a:buClr>
                <a:srgbClr val="44536A"/>
              </a:buClr>
              <a:buSzPct val="70000"/>
              <a:buFont typeface="System Font Regular"/>
              <a:buChar char="►"/>
            </a:pPr>
            <a:r>
              <a:rPr lang="en-US" sz="1600" spc="10">
                <a:latin typeface="Segoe UI"/>
                <a:cs typeface="Calibri"/>
              </a:rPr>
              <a:t>Good problem solving, coping skills, comprehensive wellness and self-care</a:t>
            </a:r>
          </a:p>
          <a:p>
            <a:pPr marL="298450" marR="669290" indent="-285750">
              <a:spcAft>
                <a:spcPts val="900"/>
              </a:spcAft>
              <a:buClr>
                <a:srgbClr val="44536A"/>
              </a:buClr>
              <a:buSzPct val="70000"/>
              <a:buFont typeface="System Font Regular"/>
              <a:buChar char="►"/>
            </a:pPr>
            <a:r>
              <a:rPr lang="en-US" sz="1600" spc="10">
                <a:latin typeface="Segoe UI"/>
                <a:cs typeface="Calibri"/>
              </a:rPr>
              <a:t>Access to health care and other local resources</a:t>
            </a:r>
          </a:p>
          <a:p>
            <a:pPr marL="298450" indent="-285750">
              <a:lnSpc>
                <a:spcPct val="100000"/>
              </a:lnSpc>
              <a:spcAft>
                <a:spcPts val="900"/>
              </a:spcAft>
              <a:buClr>
                <a:srgbClr val="44536A"/>
              </a:buClr>
              <a:buSzPct val="70000"/>
              <a:buFont typeface="System Font Regular"/>
              <a:buChar char="►"/>
            </a:pPr>
            <a:r>
              <a:rPr lang="en-US" sz="1600" spc="10">
                <a:latin typeface="Segoe UI"/>
                <a:cs typeface="Calibri"/>
              </a:rPr>
              <a:t>Practicing lethal means safety</a:t>
            </a:r>
            <a:endParaRPr lang="en-US" sz="1600" spc="10">
              <a:latin typeface="Segoe UI"/>
              <a:cs typeface="Segoe UI"/>
            </a:endParaRPr>
          </a:p>
        </p:txBody>
      </p:sp>
      <p:pic>
        <p:nvPicPr>
          <p:cNvPr id="9" name="Picture 8" descr="A blue background with yellow check marks&#10;&#10;AI-generated content may be incorrect.">
            <a:extLst>
              <a:ext uri="{FF2B5EF4-FFF2-40B4-BE49-F238E27FC236}">
                <a16:creationId xmlns:a16="http://schemas.microsoft.com/office/drawing/2014/main" id="{B6620115-D65C-852F-0A32-26F75080C7F7}"/>
              </a:ext>
            </a:extLst>
          </p:cNvPr>
          <p:cNvPicPr>
            <a:picLocks noChangeAspect="1"/>
          </p:cNvPicPr>
          <p:nvPr/>
        </p:nvPicPr>
        <p:blipFill>
          <a:blip r:embed="rId3"/>
          <a:stretch>
            <a:fillRect/>
          </a:stretch>
        </p:blipFill>
        <p:spPr>
          <a:xfrm>
            <a:off x="7691696" y="1701757"/>
            <a:ext cx="3686741" cy="4213418"/>
          </a:xfrm>
          <a:prstGeom prst="rect">
            <a:avLst/>
          </a:prstGeom>
        </p:spPr>
      </p:pic>
      <p:sp>
        <p:nvSpPr>
          <p:cNvPr id="10" name="TextBox 9">
            <a:extLst>
              <a:ext uri="{FF2B5EF4-FFF2-40B4-BE49-F238E27FC236}">
                <a16:creationId xmlns:a16="http://schemas.microsoft.com/office/drawing/2014/main" id="{C304D474-904B-F724-198B-B8F701F05D91}"/>
              </a:ext>
            </a:extLst>
          </p:cNvPr>
          <p:cNvSpPr txBox="1"/>
          <p:nvPr/>
        </p:nvSpPr>
        <p:spPr>
          <a:xfrm>
            <a:off x="539533" y="2152776"/>
            <a:ext cx="6853765" cy="646331"/>
          </a:xfrm>
          <a:prstGeom prst="rect">
            <a:avLst/>
          </a:prstGeom>
          <a:noFill/>
        </p:spPr>
        <p:txBody>
          <a:bodyPr wrap="square">
            <a:spAutoFit/>
          </a:bodyPr>
          <a:lstStyle/>
          <a:p>
            <a:pPr marL="12700" marR="5080">
              <a:spcBef>
                <a:spcPts val="320"/>
              </a:spcBef>
            </a:pPr>
            <a:r>
              <a:rPr lang="en-US" b="1" spc="-10">
                <a:latin typeface="Segoe UI"/>
                <a:cs typeface="Calibri"/>
              </a:rPr>
              <a:t>Protective</a:t>
            </a:r>
            <a:r>
              <a:rPr lang="en-US" b="1" spc="-60">
                <a:latin typeface="Segoe UI"/>
                <a:cs typeface="Calibri"/>
              </a:rPr>
              <a:t> </a:t>
            </a:r>
            <a:r>
              <a:rPr lang="en-US" b="1" spc="-10">
                <a:latin typeface="Segoe UI"/>
                <a:cs typeface="Calibri"/>
              </a:rPr>
              <a:t>factors</a:t>
            </a:r>
            <a:r>
              <a:rPr lang="en-US" b="1" spc="-30">
                <a:latin typeface="Segoe UI"/>
                <a:cs typeface="Calibri"/>
              </a:rPr>
              <a:t> </a:t>
            </a:r>
            <a:r>
              <a:rPr lang="en-US" b="1" spc="-10">
                <a:latin typeface="Segoe UI"/>
                <a:cs typeface="Calibri"/>
              </a:rPr>
              <a:t>promote</a:t>
            </a:r>
            <a:r>
              <a:rPr lang="en-US" b="1" spc="-45">
                <a:latin typeface="Segoe UI"/>
                <a:cs typeface="Calibri"/>
              </a:rPr>
              <a:t> </a:t>
            </a:r>
            <a:r>
              <a:rPr lang="en-US" b="1">
                <a:latin typeface="Segoe UI"/>
                <a:cs typeface="Calibri"/>
              </a:rPr>
              <a:t>healthy</a:t>
            </a:r>
            <a:r>
              <a:rPr lang="en-US" b="1" spc="-45">
                <a:latin typeface="Segoe UI"/>
                <a:cs typeface="Calibri"/>
              </a:rPr>
              <a:t> </a:t>
            </a:r>
            <a:r>
              <a:rPr lang="en-US" b="1" spc="-10">
                <a:latin typeface="Segoe UI"/>
                <a:cs typeface="Calibri"/>
              </a:rPr>
              <a:t>stress navigation</a:t>
            </a:r>
            <a:r>
              <a:rPr lang="en-US" b="1" spc="-50">
                <a:latin typeface="Segoe UI"/>
                <a:cs typeface="Calibri"/>
              </a:rPr>
              <a:t> </a:t>
            </a:r>
            <a:r>
              <a:rPr lang="en-US" b="1">
                <a:latin typeface="Segoe UI"/>
                <a:cs typeface="Calibri"/>
              </a:rPr>
              <a:t>and</a:t>
            </a:r>
            <a:r>
              <a:rPr lang="en-US" b="1" spc="-50">
                <a:latin typeface="Segoe UI"/>
                <a:cs typeface="Calibri"/>
              </a:rPr>
              <a:t> </a:t>
            </a:r>
            <a:r>
              <a:rPr lang="en-US" b="1">
                <a:latin typeface="Segoe UI"/>
                <a:cs typeface="Calibri"/>
              </a:rPr>
              <a:t>good</a:t>
            </a:r>
            <a:r>
              <a:rPr lang="en-US" b="1" spc="-40">
                <a:latin typeface="Segoe UI"/>
                <a:cs typeface="Calibri"/>
              </a:rPr>
              <a:t> </a:t>
            </a:r>
            <a:r>
              <a:rPr lang="en-US" b="1">
                <a:latin typeface="Segoe UI"/>
                <a:cs typeface="Calibri"/>
              </a:rPr>
              <a:t>coping</a:t>
            </a:r>
            <a:r>
              <a:rPr lang="en-US" b="1" spc="-40">
                <a:latin typeface="Segoe UI"/>
                <a:cs typeface="Calibri"/>
              </a:rPr>
              <a:t> </a:t>
            </a:r>
            <a:r>
              <a:rPr lang="en-US" b="1">
                <a:latin typeface="Segoe UI"/>
                <a:cs typeface="Calibri"/>
              </a:rPr>
              <a:t>skills.</a:t>
            </a:r>
            <a:r>
              <a:rPr lang="en-US" b="1" spc="-55">
                <a:latin typeface="Segoe UI"/>
                <a:cs typeface="Calibri"/>
              </a:rPr>
              <a:t> </a:t>
            </a:r>
          </a:p>
        </p:txBody>
      </p:sp>
      <p:cxnSp>
        <p:nvCxnSpPr>
          <p:cNvPr id="11" name="Straight Connector 10">
            <a:extLst>
              <a:ext uri="{FF2B5EF4-FFF2-40B4-BE49-F238E27FC236}">
                <a16:creationId xmlns:a16="http://schemas.microsoft.com/office/drawing/2014/main" id="{CEC58B7D-2C20-C183-F6A7-07FA70E4DF1F}"/>
              </a:ext>
            </a:extLst>
          </p:cNvPr>
          <p:cNvCxnSpPr>
            <a:cxnSpLocks/>
          </p:cNvCxnSpPr>
          <p:nvPr/>
        </p:nvCxnSpPr>
        <p:spPr>
          <a:xfrm flipH="1">
            <a:off x="419100" y="6013342"/>
            <a:ext cx="1094115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495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F616D-9400-F37B-BC43-837FF6C273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1C057D-6D6F-FF64-007A-F4761BD19ED4}"/>
              </a:ext>
            </a:extLst>
          </p:cNvPr>
          <p:cNvSpPr>
            <a:spLocks noGrp="1"/>
          </p:cNvSpPr>
          <p:nvPr>
            <p:ph type="title"/>
          </p:nvPr>
        </p:nvSpPr>
        <p:spPr>
          <a:xfrm>
            <a:off x="838200" y="362774"/>
            <a:ext cx="10515600" cy="1325563"/>
          </a:xfrm>
        </p:spPr>
        <p:txBody>
          <a:bodyPr/>
          <a:lstStyle/>
          <a:p>
            <a:r>
              <a:rPr lang="en-US" sz="4400" b="1">
                <a:solidFill>
                  <a:schemeClr val="bg1"/>
                </a:solidFill>
                <a:latin typeface="Franklin Gothic Medium" panose="020B0603020102020204" pitchFamily="34" charset="0"/>
                <a:cs typeface="Segoe UI"/>
              </a:rPr>
              <a:t>Lethal Means Safety </a:t>
            </a:r>
            <a:endParaRPr lang="en-US" b="1">
              <a:solidFill>
                <a:schemeClr val="bg1"/>
              </a:solidFill>
              <a:latin typeface="Franklin Gothic Medium" panose="020B0603020102020204" pitchFamily="34" charset="0"/>
              <a:cs typeface="Segoe UI"/>
            </a:endParaRPr>
          </a:p>
        </p:txBody>
      </p:sp>
      <p:pic>
        <p:nvPicPr>
          <p:cNvPr id="1026" name="Picture 2" descr="A poster with text and images&#10;&#10;AI-generated content may be incorrect.">
            <a:extLst>
              <a:ext uri="{FF2B5EF4-FFF2-40B4-BE49-F238E27FC236}">
                <a16:creationId xmlns:a16="http://schemas.microsoft.com/office/drawing/2014/main" id="{7001D6E7-C61E-158F-1D8E-01E80812E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0838" y="1448487"/>
            <a:ext cx="3361465" cy="3961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AE5EAEC-7CE5-EB8F-ACF3-D5FF5912C0B3}"/>
              </a:ext>
            </a:extLst>
          </p:cNvPr>
          <p:cNvSpPr/>
          <p:nvPr/>
        </p:nvSpPr>
        <p:spPr>
          <a:xfrm>
            <a:off x="7841673" y="1439233"/>
            <a:ext cx="3726872" cy="4573640"/>
          </a:xfrm>
          <a:prstGeom prst="rect">
            <a:avLst/>
          </a:prstGeom>
          <a:solidFill>
            <a:srgbClr val="0027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71F72D-A3B8-CEE3-4170-EEB94F9EEBFC}"/>
              </a:ext>
            </a:extLst>
          </p:cNvPr>
          <p:cNvSpPr/>
          <p:nvPr/>
        </p:nvSpPr>
        <p:spPr>
          <a:xfrm>
            <a:off x="1" y="1921214"/>
            <a:ext cx="8043620" cy="689691"/>
          </a:xfrm>
          <a:prstGeom prst="rect">
            <a:avLst/>
          </a:pr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3">
            <a:extLst>
              <a:ext uri="{FF2B5EF4-FFF2-40B4-BE49-F238E27FC236}">
                <a16:creationId xmlns:a16="http://schemas.microsoft.com/office/drawing/2014/main" id="{D260F50A-8326-D714-D221-C8BBB45E7EB5}"/>
              </a:ext>
            </a:extLst>
          </p:cNvPr>
          <p:cNvSpPr txBox="1"/>
          <p:nvPr/>
        </p:nvSpPr>
        <p:spPr>
          <a:xfrm>
            <a:off x="666427" y="1911458"/>
            <a:ext cx="6971009" cy="557844"/>
          </a:xfrm>
          <a:prstGeom prst="rect">
            <a:avLst/>
          </a:prstGeom>
        </p:spPr>
        <p:txBody>
          <a:bodyPr vert="horz" wrap="square" lIns="0" tIns="64769" rIns="0" bIns="0" rtlCol="0" anchor="t">
            <a:spAutoFit/>
          </a:bodyPr>
          <a:lstStyle/>
          <a:p>
            <a:pPr marL="12700" marR="5080">
              <a:spcBef>
                <a:spcPts val="509"/>
              </a:spcBef>
            </a:pPr>
            <a:r>
              <a:rPr sz="1600" b="1" spc="10" dirty="0">
                <a:latin typeface="Segoe UI"/>
                <a:cs typeface="Segoe UI"/>
              </a:rPr>
              <a:t>Research shows that the likelihood of an </a:t>
            </a:r>
            <a:r>
              <a:rPr lang="en-US" sz="1600" b="1" spc="10" dirty="0">
                <a:latin typeface="Segoe UI"/>
                <a:cs typeface="Segoe UI"/>
              </a:rPr>
              <a:t>impulsive</a:t>
            </a:r>
            <a:r>
              <a:rPr sz="1600" b="1" spc="10" dirty="0">
                <a:latin typeface="Segoe UI"/>
                <a:cs typeface="Segoe UI"/>
              </a:rPr>
              <a:t> suicide attempt decreases when lethal means are out of reach </a:t>
            </a:r>
            <a:r>
              <a:rPr lang="en-US" sz="1600" b="1" spc="10" dirty="0">
                <a:latin typeface="Segoe UI"/>
                <a:cs typeface="Segoe UI"/>
              </a:rPr>
              <a:t>during high-risk periods.</a:t>
            </a:r>
            <a:r>
              <a:rPr sz="1600" b="1" spc="10" dirty="0">
                <a:latin typeface="Segoe UI"/>
                <a:cs typeface="Segoe UI"/>
              </a:rPr>
              <a:t> </a:t>
            </a:r>
            <a:endParaRPr lang="en-US" sz="1600" strike="sngStrike" spc="10" dirty="0">
              <a:latin typeface="Segoe UI"/>
              <a:cs typeface="Segoe UI"/>
            </a:endParaRPr>
          </a:p>
        </p:txBody>
      </p:sp>
      <p:sp>
        <p:nvSpPr>
          <p:cNvPr id="9" name="object 4">
            <a:extLst>
              <a:ext uri="{FF2B5EF4-FFF2-40B4-BE49-F238E27FC236}">
                <a16:creationId xmlns:a16="http://schemas.microsoft.com/office/drawing/2014/main" id="{B5BE7EA8-8670-F199-89C8-FD3F4D0FE1D1}"/>
              </a:ext>
            </a:extLst>
          </p:cNvPr>
          <p:cNvSpPr txBox="1"/>
          <p:nvPr/>
        </p:nvSpPr>
        <p:spPr>
          <a:xfrm>
            <a:off x="886691" y="2651372"/>
            <a:ext cx="6350000" cy="3163686"/>
          </a:xfrm>
          <a:prstGeom prst="rect">
            <a:avLst/>
          </a:prstGeom>
        </p:spPr>
        <p:txBody>
          <a:bodyPr vert="horz" wrap="square" lIns="0" tIns="64769" rIns="0" bIns="0" rtlCol="0" anchor="t">
            <a:spAutoFit/>
          </a:bodyPr>
          <a:lstStyle/>
          <a:p>
            <a:pPr marL="298450" marR="39370" indent="-285750">
              <a:spcBef>
                <a:spcPts val="509"/>
              </a:spcBef>
              <a:spcAft>
                <a:spcPts val="600"/>
              </a:spcAft>
              <a:buSzPct val="70000"/>
              <a:buFont typeface="System Font Regular"/>
              <a:buChar char="►"/>
              <a:tabLst>
                <a:tab pos="241300" algn="l"/>
              </a:tabLst>
            </a:pPr>
            <a:r>
              <a:rPr sz="1400" spc="10" dirty="0">
                <a:latin typeface="Segoe UI"/>
                <a:cs typeface="Cambria"/>
              </a:rPr>
              <a:t>Includes firearms, some prescription medications and structural hazards</a:t>
            </a:r>
            <a:r>
              <a:rPr lang="en-US" sz="1400" spc="10" dirty="0">
                <a:latin typeface="Segoe UI"/>
                <a:cs typeface="Cambria"/>
              </a:rPr>
              <a:t> </a:t>
            </a:r>
            <a:r>
              <a:rPr sz="1400" spc="10" dirty="0">
                <a:latin typeface="Segoe UI"/>
                <a:cs typeface="Cambria"/>
              </a:rPr>
              <a:t>(shower curtain rods, ropes, cords, etc.).</a:t>
            </a:r>
            <a:endParaRPr lang="en-US" sz="1400" spc="10" dirty="0">
              <a:latin typeface="Segoe UI"/>
              <a:cs typeface="Cambria"/>
            </a:endParaRPr>
          </a:p>
          <a:p>
            <a:pPr marL="298450" indent="-285750">
              <a:spcBef>
                <a:spcPts val="420"/>
              </a:spcBef>
              <a:spcAft>
                <a:spcPts val="600"/>
              </a:spcAft>
              <a:buSzPct val="70000"/>
              <a:buFont typeface="System Font Regular"/>
              <a:buChar char="►"/>
              <a:tabLst>
                <a:tab pos="240665" algn="l"/>
              </a:tabLst>
            </a:pPr>
            <a:r>
              <a:rPr sz="1400" spc="10" dirty="0">
                <a:latin typeface="Segoe UI"/>
                <a:cs typeface="Cambria"/>
              </a:rPr>
              <a:t>Firearms are the most common method of suicide</a:t>
            </a:r>
            <a:r>
              <a:rPr lang="en-US" sz="1400" spc="10" dirty="0">
                <a:latin typeface="Segoe UI"/>
                <a:cs typeface="Cambria"/>
              </a:rPr>
              <a:t> </a:t>
            </a:r>
            <a:r>
              <a:rPr sz="1400" spc="10" dirty="0">
                <a:latin typeface="Segoe UI"/>
                <a:cs typeface="Cambria"/>
              </a:rPr>
              <a:t>in the U.S. and the military due to access and high lethality.</a:t>
            </a:r>
            <a:endParaRPr lang="en-US" sz="1400" spc="10" dirty="0">
              <a:latin typeface="Segoe UI"/>
              <a:cs typeface="Cambria"/>
            </a:endParaRPr>
          </a:p>
          <a:p>
            <a:pPr marL="298450" indent="-285750">
              <a:spcBef>
                <a:spcPts val="384"/>
              </a:spcBef>
              <a:spcAft>
                <a:spcPts val="600"/>
              </a:spcAft>
              <a:buSzPct val="70000"/>
              <a:buFont typeface="System Font Regular"/>
              <a:buChar char="►"/>
              <a:tabLst>
                <a:tab pos="240665" algn="l"/>
              </a:tabLst>
            </a:pPr>
            <a:r>
              <a:rPr sz="1400" spc="10" dirty="0">
                <a:latin typeface="Segoe UI"/>
                <a:cs typeface="Cambria"/>
              </a:rPr>
              <a:t>Commanders and health professionals may ask</a:t>
            </a:r>
            <a:r>
              <a:rPr lang="en-US" sz="1400" spc="10" dirty="0">
                <a:latin typeface="Segoe UI"/>
                <a:cs typeface="Cambria"/>
              </a:rPr>
              <a:t> </a:t>
            </a:r>
            <a:r>
              <a:rPr sz="1400" spc="10" dirty="0">
                <a:latin typeface="Segoe UI"/>
                <a:cs typeface="Cambria"/>
              </a:rPr>
              <a:t>Sailors who are reasonably</a:t>
            </a:r>
            <a:r>
              <a:rPr lang="en-US" sz="1400" spc="10" dirty="0">
                <a:latin typeface="Segoe UI"/>
                <a:cs typeface="Cambria"/>
              </a:rPr>
              <a:t> </a:t>
            </a:r>
            <a:r>
              <a:rPr sz="1400" spc="10" dirty="0">
                <a:latin typeface="Segoe UI"/>
                <a:cs typeface="Cambria"/>
              </a:rPr>
              <a:t>believed to be at risk for</a:t>
            </a:r>
            <a:r>
              <a:rPr lang="en-US" sz="1400" spc="10" dirty="0">
                <a:latin typeface="Segoe UI"/>
                <a:cs typeface="Cambria"/>
              </a:rPr>
              <a:t> </a:t>
            </a:r>
            <a:r>
              <a:rPr sz="1400" spc="10" dirty="0">
                <a:latin typeface="Segoe UI"/>
                <a:cs typeface="Cambria"/>
              </a:rPr>
              <a:t>suicide or causing harm to others to </a:t>
            </a:r>
            <a:r>
              <a:rPr sz="1400" i="1" spc="10" dirty="0">
                <a:latin typeface="Segoe UI"/>
                <a:cs typeface="Cambria"/>
              </a:rPr>
              <a:t>voluntarily</a:t>
            </a:r>
            <a:r>
              <a:rPr lang="en-US" sz="1400" i="1" spc="10" dirty="0">
                <a:latin typeface="Segoe UI"/>
                <a:cs typeface="Cambria"/>
              </a:rPr>
              <a:t> </a:t>
            </a:r>
            <a:r>
              <a:rPr sz="1400" spc="10" dirty="0">
                <a:latin typeface="Segoe UI"/>
                <a:cs typeface="Cambria"/>
              </a:rPr>
              <a:t>allow their privately-owned firearms to be stored for temporary safekeeping by the</a:t>
            </a:r>
            <a:r>
              <a:rPr lang="en-US" sz="1400" spc="10" dirty="0">
                <a:latin typeface="Segoe UI"/>
                <a:cs typeface="Cambria"/>
              </a:rPr>
              <a:t> </a:t>
            </a:r>
            <a:r>
              <a:rPr sz="1400" spc="10" dirty="0">
                <a:latin typeface="Segoe UI"/>
                <a:cs typeface="Cambria"/>
              </a:rPr>
              <a:t>command.</a:t>
            </a:r>
            <a:endParaRPr lang="en-US" sz="1400" spc="10" dirty="0">
              <a:latin typeface="Segoe UI"/>
              <a:cs typeface="Cambria"/>
            </a:endParaRPr>
          </a:p>
          <a:p>
            <a:pPr marL="298450" indent="-285750">
              <a:spcBef>
                <a:spcPts val="395"/>
              </a:spcBef>
              <a:spcAft>
                <a:spcPts val="600"/>
              </a:spcAft>
              <a:buSzPct val="70000"/>
              <a:buFont typeface="System Font Regular"/>
              <a:buChar char="►"/>
              <a:tabLst>
                <a:tab pos="240665" algn="l"/>
              </a:tabLst>
            </a:pPr>
            <a:r>
              <a:rPr sz="1400" spc="10" dirty="0">
                <a:latin typeface="Segoe UI"/>
                <a:cs typeface="Cambria"/>
              </a:rPr>
              <a:t>Emphasizing lethal means safety is not about</a:t>
            </a:r>
            <a:r>
              <a:rPr lang="en-US" sz="1400" spc="10" dirty="0">
                <a:latin typeface="Segoe UI"/>
                <a:cs typeface="Cambria"/>
              </a:rPr>
              <a:t> </a:t>
            </a:r>
            <a:r>
              <a:rPr sz="1400" spc="10" dirty="0">
                <a:latin typeface="Segoe UI"/>
                <a:cs typeface="Cambria"/>
              </a:rPr>
              <a:t>discouraging firearm use or rights</a:t>
            </a:r>
            <a:endParaRPr lang="en-US" sz="1400" spc="10" dirty="0">
              <a:latin typeface="Segoe UI"/>
              <a:cs typeface="Cambria"/>
            </a:endParaRPr>
          </a:p>
          <a:p>
            <a:pPr marL="298450" indent="-285750">
              <a:spcBef>
                <a:spcPts val="395"/>
              </a:spcBef>
              <a:spcAft>
                <a:spcPts val="600"/>
              </a:spcAft>
              <a:buSzPct val="70000"/>
              <a:buFont typeface="System Font Regular"/>
              <a:buChar char="►"/>
              <a:tabLst>
                <a:tab pos="240665" algn="l"/>
              </a:tabLst>
            </a:pPr>
            <a:r>
              <a:rPr lang="en-US" sz="1400" spc="10" dirty="0">
                <a:solidFill>
                  <a:schemeClr val="tx2"/>
                </a:solidFill>
                <a:latin typeface="Segoe UI"/>
                <a:cs typeface="Cambria"/>
              </a:rPr>
              <a:t>Encourage Sailors to properly </a:t>
            </a:r>
            <a:r>
              <a:rPr lang="en-US" sz="1400" spc="10" dirty="0">
                <a:latin typeface="Segoe UI"/>
                <a:cs typeface="Cambria"/>
              </a:rPr>
              <a:t>dispose of </a:t>
            </a:r>
            <a:r>
              <a:rPr sz="1400" spc="10" dirty="0">
                <a:latin typeface="Segoe UI"/>
                <a:cs typeface="Cambria"/>
              </a:rPr>
              <a:t>unused prescription drugs via </a:t>
            </a:r>
            <a:r>
              <a:rPr lang="en-US" sz="1400" spc="10" dirty="0">
                <a:latin typeface="Segoe UI"/>
                <a:cs typeface="Cambria"/>
              </a:rPr>
              <a:t>        </a:t>
            </a:r>
            <a:r>
              <a:rPr lang="en-US" sz="1400" u="sng" spc="10" dirty="0">
                <a:solidFill>
                  <a:srgbClr val="049AF9"/>
                </a:solidFill>
                <a:uFill>
                  <a:solidFill>
                    <a:schemeClr val="accent2"/>
                  </a:solidFill>
                </a:uFill>
                <a:latin typeface="Segoe UI"/>
                <a:cs typeface="Cambria"/>
                <a:hlinkClick r:id="rId3"/>
              </a:rPr>
              <a:t>at-home procedures</a:t>
            </a:r>
            <a:r>
              <a:rPr lang="en-US" sz="1400" u="none" spc="10" dirty="0">
                <a:solidFill>
                  <a:srgbClr val="049AF9"/>
                </a:solidFill>
                <a:uFill>
                  <a:solidFill>
                    <a:schemeClr val="accent2"/>
                  </a:solidFill>
                </a:uFill>
                <a:latin typeface="Segoe UI"/>
                <a:cs typeface="Cambria"/>
                <a:hlinkClick r:id="rId3"/>
              </a:rPr>
              <a:t> </a:t>
            </a:r>
            <a:r>
              <a:rPr sz="1400" u="none" spc="10" dirty="0">
                <a:latin typeface="Segoe UI"/>
                <a:cs typeface="Cambria"/>
              </a:rPr>
              <a:t>or </a:t>
            </a:r>
            <a:r>
              <a:rPr lang="en-US" sz="1400" u="sng" spc="10" dirty="0">
                <a:solidFill>
                  <a:srgbClr val="049AF9"/>
                </a:solidFill>
                <a:uFill>
                  <a:solidFill>
                    <a:schemeClr val="accent2"/>
                  </a:solidFill>
                </a:uFill>
                <a:latin typeface="Segoe UI"/>
                <a:cs typeface="Cambria"/>
                <a:hlinkClick r:id="rId4"/>
              </a:rPr>
              <a:t>drop box disposal at their MTF</a:t>
            </a:r>
            <a:r>
              <a:rPr lang="en-US" sz="1400" u="none" spc="10" dirty="0">
                <a:solidFill>
                  <a:srgbClr val="049AF9"/>
                </a:solidFill>
                <a:uFill>
                  <a:solidFill>
                    <a:schemeClr val="accent2"/>
                  </a:solidFill>
                </a:uFill>
                <a:latin typeface="Segoe UI"/>
                <a:cs typeface="Cambria"/>
                <a:hlinkClick r:id="rId4"/>
              </a:rPr>
              <a:t> </a:t>
            </a:r>
            <a:r>
              <a:rPr sz="1400" u="none" spc="10" dirty="0">
                <a:latin typeface="Segoe UI"/>
                <a:cs typeface="Cambria"/>
              </a:rPr>
              <a:t>(select locations).</a:t>
            </a:r>
            <a:endParaRPr lang="en-US" sz="1400" spc="10" dirty="0">
              <a:latin typeface="Aptos" panose="020B0004020202020204" pitchFamily="34" charset="0"/>
              <a:cs typeface="Cambria"/>
            </a:endParaRPr>
          </a:p>
        </p:txBody>
      </p:sp>
      <p:pic>
        <p:nvPicPr>
          <p:cNvPr id="10" name="Picture 9">
            <a:extLst>
              <a:ext uri="{FF2B5EF4-FFF2-40B4-BE49-F238E27FC236}">
                <a16:creationId xmlns:a16="http://schemas.microsoft.com/office/drawing/2014/main" id="{FD7C8072-AC6F-088E-7095-B68F52559994}"/>
              </a:ext>
            </a:extLst>
          </p:cNvPr>
          <p:cNvPicPr>
            <a:picLocks noChangeAspect="1"/>
          </p:cNvPicPr>
          <p:nvPr/>
        </p:nvPicPr>
        <p:blipFill>
          <a:blip r:embed="rId5"/>
          <a:srcRect/>
          <a:stretch/>
        </p:blipFill>
        <p:spPr>
          <a:xfrm>
            <a:off x="7857641" y="1641224"/>
            <a:ext cx="3713481" cy="4243977"/>
          </a:xfrm>
          <a:prstGeom prst="rect">
            <a:avLst/>
          </a:prstGeom>
        </p:spPr>
      </p:pic>
      <p:cxnSp>
        <p:nvCxnSpPr>
          <p:cNvPr id="11" name="Straight Connector 10">
            <a:extLst>
              <a:ext uri="{FF2B5EF4-FFF2-40B4-BE49-F238E27FC236}">
                <a16:creationId xmlns:a16="http://schemas.microsoft.com/office/drawing/2014/main" id="{29C4D35B-2F06-6315-36A1-E7C0294FCBB7}"/>
              </a:ext>
            </a:extLst>
          </p:cNvPr>
          <p:cNvCxnSpPr/>
          <p:nvPr/>
        </p:nvCxnSpPr>
        <p:spPr>
          <a:xfrm flipH="1">
            <a:off x="666427" y="6013342"/>
            <a:ext cx="1069383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4694C-55F8-0186-55D5-C5874B4005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16EA67-CA74-6D1B-E330-AE5198F69181}"/>
              </a:ext>
            </a:extLst>
          </p:cNvPr>
          <p:cNvSpPr>
            <a:spLocks noGrp="1"/>
          </p:cNvSpPr>
          <p:nvPr>
            <p:ph type="title"/>
          </p:nvPr>
        </p:nvSpPr>
        <p:spPr>
          <a:xfrm>
            <a:off x="838200" y="365188"/>
            <a:ext cx="10515600" cy="1325563"/>
          </a:xfrm>
        </p:spPr>
        <p:txBody>
          <a:bodyPr/>
          <a:lstStyle/>
          <a:p>
            <a:r>
              <a:rPr lang="en-US" sz="4400" b="1">
                <a:solidFill>
                  <a:schemeClr val="bg1"/>
                </a:solidFill>
                <a:latin typeface="Franklin Gothic Medium" panose="020B0603020102020204" pitchFamily="34" charset="0"/>
                <a:cs typeface="Segoe UI"/>
              </a:rPr>
              <a:t>Reporting Requirements: DODSER</a:t>
            </a:r>
            <a:endParaRPr lang="en-US" b="1">
              <a:solidFill>
                <a:schemeClr val="bg1"/>
              </a:solidFill>
              <a:latin typeface="Franklin Gothic Medium" panose="020B0603020102020204" pitchFamily="34" charset="0"/>
              <a:cs typeface="Segoe UI"/>
            </a:endParaRPr>
          </a:p>
        </p:txBody>
      </p:sp>
      <p:sp>
        <p:nvSpPr>
          <p:cNvPr id="2" name="object 3">
            <a:extLst>
              <a:ext uri="{FF2B5EF4-FFF2-40B4-BE49-F238E27FC236}">
                <a16:creationId xmlns:a16="http://schemas.microsoft.com/office/drawing/2014/main" id="{B71080EB-6B92-FC59-CE19-8F1EAC662546}"/>
              </a:ext>
            </a:extLst>
          </p:cNvPr>
          <p:cNvSpPr txBox="1"/>
          <p:nvPr/>
        </p:nvSpPr>
        <p:spPr>
          <a:xfrm>
            <a:off x="897775" y="3010816"/>
            <a:ext cx="10879407" cy="2936701"/>
          </a:xfrm>
          <a:prstGeom prst="rect">
            <a:avLst/>
          </a:prstGeom>
        </p:spPr>
        <p:txBody>
          <a:bodyPr vert="horz" wrap="square" lIns="0" tIns="12700" rIns="0" bIns="0" rtlCol="0" anchor="t">
            <a:spAutoFit/>
          </a:bodyPr>
          <a:lstStyle/>
          <a:p>
            <a:pPr marL="298450" indent="-285750">
              <a:spcAft>
                <a:spcPts val="900"/>
              </a:spcAft>
              <a:buSzPct val="70000"/>
              <a:buFont typeface="System Font Regular"/>
              <a:buChar char="►"/>
              <a:tabLst>
                <a:tab pos="240665" algn="l"/>
              </a:tabLst>
            </a:pPr>
            <a:r>
              <a:rPr sz="1600">
                <a:latin typeface="Segoe UI"/>
                <a:cs typeface="Arial"/>
              </a:rPr>
              <a:t>Reporting</a:t>
            </a:r>
            <a:r>
              <a:rPr sz="1600" spc="-60">
                <a:latin typeface="Segoe UI"/>
                <a:cs typeface="Arial"/>
              </a:rPr>
              <a:t> </a:t>
            </a:r>
            <a:r>
              <a:rPr sz="1600">
                <a:latin typeface="Segoe UI"/>
                <a:cs typeface="Arial"/>
              </a:rPr>
              <a:t>requirements</a:t>
            </a:r>
            <a:r>
              <a:rPr sz="1600" spc="-35">
                <a:latin typeface="Segoe UI"/>
                <a:cs typeface="Arial"/>
              </a:rPr>
              <a:t> </a:t>
            </a:r>
            <a:r>
              <a:rPr sz="1600">
                <a:latin typeface="Segoe UI"/>
                <a:cs typeface="Arial"/>
              </a:rPr>
              <a:t>apply</a:t>
            </a:r>
            <a:r>
              <a:rPr sz="1600" spc="-55">
                <a:latin typeface="Segoe UI"/>
                <a:cs typeface="Arial"/>
              </a:rPr>
              <a:t> </a:t>
            </a:r>
            <a:r>
              <a:rPr sz="1600">
                <a:latin typeface="Segoe UI"/>
                <a:cs typeface="Arial"/>
              </a:rPr>
              <a:t>to</a:t>
            </a:r>
            <a:r>
              <a:rPr sz="1600" spc="-10">
                <a:latin typeface="Segoe UI"/>
                <a:cs typeface="Arial"/>
              </a:rPr>
              <a:t> </a:t>
            </a:r>
            <a:r>
              <a:rPr sz="1600">
                <a:latin typeface="Segoe UI"/>
                <a:cs typeface="Arial"/>
              </a:rPr>
              <a:t>uniformed</a:t>
            </a:r>
            <a:r>
              <a:rPr sz="1600" spc="-50">
                <a:latin typeface="Segoe UI"/>
                <a:cs typeface="Arial"/>
              </a:rPr>
              <a:t> </a:t>
            </a:r>
            <a:r>
              <a:rPr sz="1600">
                <a:latin typeface="Segoe UI"/>
                <a:cs typeface="Arial"/>
              </a:rPr>
              <a:t>service</a:t>
            </a:r>
            <a:r>
              <a:rPr sz="1600" spc="-20">
                <a:latin typeface="Segoe UI"/>
                <a:cs typeface="Arial"/>
              </a:rPr>
              <a:t> </a:t>
            </a:r>
            <a:r>
              <a:rPr sz="1600">
                <a:latin typeface="Segoe UI"/>
                <a:cs typeface="Arial"/>
              </a:rPr>
              <a:t>members</a:t>
            </a:r>
            <a:r>
              <a:rPr sz="1600" spc="-50">
                <a:latin typeface="Segoe UI"/>
                <a:cs typeface="Arial"/>
              </a:rPr>
              <a:t> </a:t>
            </a:r>
            <a:r>
              <a:rPr sz="1600">
                <a:latin typeface="Segoe UI"/>
                <a:cs typeface="Arial"/>
              </a:rPr>
              <a:t>only</a:t>
            </a:r>
            <a:r>
              <a:rPr sz="1600" spc="-25">
                <a:latin typeface="Segoe UI"/>
                <a:cs typeface="Arial"/>
              </a:rPr>
              <a:t> </a:t>
            </a:r>
            <a:r>
              <a:rPr sz="1600">
                <a:latin typeface="Segoe UI"/>
                <a:cs typeface="Arial"/>
              </a:rPr>
              <a:t>(active</a:t>
            </a:r>
            <a:r>
              <a:rPr sz="1600" spc="-25">
                <a:latin typeface="Segoe UI"/>
                <a:cs typeface="Arial"/>
              </a:rPr>
              <a:t> </a:t>
            </a:r>
            <a:r>
              <a:rPr sz="1600">
                <a:latin typeface="Segoe UI"/>
                <a:cs typeface="Arial"/>
              </a:rPr>
              <a:t>and</a:t>
            </a:r>
            <a:r>
              <a:rPr sz="1600" spc="-30">
                <a:latin typeface="Segoe UI"/>
                <a:cs typeface="Arial"/>
              </a:rPr>
              <a:t> </a:t>
            </a:r>
            <a:r>
              <a:rPr sz="1600" spc="-10">
                <a:latin typeface="Segoe UI"/>
                <a:cs typeface="Arial"/>
              </a:rPr>
              <a:t>reserve)</a:t>
            </a:r>
            <a:endParaRPr lang="en-US" sz="1600">
              <a:latin typeface="Segoe UI"/>
              <a:cs typeface="Arial"/>
            </a:endParaRPr>
          </a:p>
          <a:p>
            <a:pPr marL="298450" marR="5080" indent="-285750">
              <a:spcAft>
                <a:spcPts val="900"/>
              </a:spcAft>
              <a:buSzPct val="70000"/>
              <a:buFont typeface="System Font Regular"/>
              <a:buChar char="►"/>
              <a:tabLst>
                <a:tab pos="241300" algn="l"/>
              </a:tabLst>
            </a:pPr>
            <a:r>
              <a:rPr sz="1600">
                <a:latin typeface="Segoe UI"/>
                <a:cs typeface="Arial"/>
              </a:rPr>
              <a:t>DoDSER</a:t>
            </a:r>
            <a:r>
              <a:rPr sz="1600" spc="-45">
                <a:latin typeface="Segoe UI"/>
                <a:cs typeface="Arial"/>
              </a:rPr>
              <a:t> </a:t>
            </a:r>
            <a:r>
              <a:rPr sz="1600">
                <a:latin typeface="Segoe UI"/>
                <a:cs typeface="Arial"/>
              </a:rPr>
              <a:t>timeframe</a:t>
            </a:r>
            <a:r>
              <a:rPr sz="1600" spc="-55">
                <a:latin typeface="Segoe UI"/>
                <a:cs typeface="Arial"/>
              </a:rPr>
              <a:t> </a:t>
            </a:r>
            <a:r>
              <a:rPr sz="1600">
                <a:latin typeface="Segoe UI"/>
                <a:cs typeface="Arial"/>
              </a:rPr>
              <a:t>begins</a:t>
            </a:r>
            <a:r>
              <a:rPr sz="1600" spc="-30">
                <a:latin typeface="Segoe UI"/>
                <a:cs typeface="Arial"/>
              </a:rPr>
              <a:t> </a:t>
            </a:r>
            <a:r>
              <a:rPr sz="1600" spc="-10">
                <a:latin typeface="Segoe UI"/>
                <a:cs typeface="Arial"/>
              </a:rPr>
              <a:t>once</a:t>
            </a:r>
            <a:r>
              <a:rPr sz="1600" spc="-90">
                <a:latin typeface="Segoe UI"/>
                <a:cs typeface="Arial"/>
              </a:rPr>
              <a:t> </a:t>
            </a:r>
            <a:r>
              <a:rPr sz="1600">
                <a:latin typeface="Segoe UI"/>
                <a:cs typeface="Arial"/>
              </a:rPr>
              <a:t>Armed</a:t>
            </a:r>
            <a:r>
              <a:rPr sz="1600" spc="-30">
                <a:latin typeface="Segoe UI"/>
                <a:cs typeface="Arial"/>
              </a:rPr>
              <a:t> </a:t>
            </a:r>
            <a:r>
              <a:rPr sz="1600">
                <a:latin typeface="Segoe UI"/>
                <a:cs typeface="Arial"/>
              </a:rPr>
              <a:t>Forces</a:t>
            </a:r>
            <a:r>
              <a:rPr sz="1600" spc="-20">
                <a:latin typeface="Segoe UI"/>
                <a:cs typeface="Arial"/>
              </a:rPr>
              <a:t> </a:t>
            </a:r>
            <a:r>
              <a:rPr sz="1600">
                <a:latin typeface="Segoe UI"/>
                <a:cs typeface="Arial"/>
              </a:rPr>
              <a:t>Medical</a:t>
            </a:r>
            <a:r>
              <a:rPr sz="1600" spc="-35">
                <a:latin typeface="Segoe UI"/>
                <a:cs typeface="Arial"/>
              </a:rPr>
              <a:t> </a:t>
            </a:r>
            <a:r>
              <a:rPr sz="1600">
                <a:latin typeface="Segoe UI"/>
                <a:cs typeface="Arial"/>
              </a:rPr>
              <a:t>Exam</a:t>
            </a:r>
            <a:r>
              <a:rPr sz="1600" spc="-5">
                <a:latin typeface="Segoe UI"/>
                <a:cs typeface="Arial"/>
              </a:rPr>
              <a:t> </a:t>
            </a:r>
            <a:r>
              <a:rPr sz="1600">
                <a:latin typeface="Segoe UI"/>
                <a:cs typeface="Arial"/>
              </a:rPr>
              <a:t>Systems</a:t>
            </a:r>
            <a:r>
              <a:rPr sz="1600" spc="-20">
                <a:latin typeface="Segoe UI"/>
                <a:cs typeface="Arial"/>
              </a:rPr>
              <a:t> </a:t>
            </a:r>
            <a:r>
              <a:rPr sz="1600">
                <a:latin typeface="Segoe UI"/>
                <a:cs typeface="Arial"/>
              </a:rPr>
              <a:t>(AFMES)</a:t>
            </a:r>
            <a:r>
              <a:rPr sz="1600" spc="-10">
                <a:latin typeface="Segoe UI"/>
                <a:cs typeface="Arial"/>
              </a:rPr>
              <a:t> </a:t>
            </a:r>
            <a:r>
              <a:rPr sz="1600">
                <a:latin typeface="Segoe UI"/>
                <a:cs typeface="Arial"/>
              </a:rPr>
              <a:t>has</a:t>
            </a:r>
            <a:r>
              <a:rPr sz="1600" spc="-35">
                <a:latin typeface="Segoe UI"/>
                <a:cs typeface="Arial"/>
              </a:rPr>
              <a:t> </a:t>
            </a:r>
            <a:r>
              <a:rPr sz="1600">
                <a:latin typeface="Segoe UI"/>
                <a:cs typeface="Arial"/>
              </a:rPr>
              <a:t>made</a:t>
            </a:r>
            <a:r>
              <a:rPr sz="1600" spc="-40">
                <a:latin typeface="Segoe UI"/>
                <a:cs typeface="Arial"/>
              </a:rPr>
              <a:t> </a:t>
            </a:r>
            <a:r>
              <a:rPr sz="1600" spc="-10">
                <a:latin typeface="Segoe UI"/>
                <a:cs typeface="Arial"/>
              </a:rPr>
              <a:t>official determination</a:t>
            </a:r>
            <a:r>
              <a:rPr sz="1600" spc="-50">
                <a:latin typeface="Segoe UI"/>
                <a:cs typeface="Arial"/>
              </a:rPr>
              <a:t> </a:t>
            </a:r>
            <a:r>
              <a:rPr sz="1600">
                <a:latin typeface="Segoe UI"/>
                <a:cs typeface="Arial"/>
              </a:rPr>
              <a:t>as</a:t>
            </a:r>
            <a:r>
              <a:rPr sz="1600" spc="-10">
                <a:latin typeface="Segoe UI"/>
                <a:cs typeface="Arial"/>
              </a:rPr>
              <a:t> </a:t>
            </a:r>
            <a:r>
              <a:rPr sz="1600">
                <a:latin typeface="Segoe UI"/>
                <a:cs typeface="Arial"/>
              </a:rPr>
              <a:t>to</a:t>
            </a:r>
            <a:r>
              <a:rPr sz="1600" spc="-15">
                <a:latin typeface="Segoe UI"/>
                <a:cs typeface="Arial"/>
              </a:rPr>
              <a:t> </a:t>
            </a:r>
            <a:r>
              <a:rPr sz="1600">
                <a:latin typeface="Segoe UI"/>
                <a:cs typeface="Arial"/>
              </a:rPr>
              <a:t>whether</a:t>
            </a:r>
            <a:r>
              <a:rPr sz="1600" spc="-30">
                <a:latin typeface="Segoe UI"/>
                <a:cs typeface="Arial"/>
              </a:rPr>
              <a:t> </a:t>
            </a:r>
            <a:r>
              <a:rPr sz="1600">
                <a:latin typeface="Segoe UI"/>
                <a:cs typeface="Arial"/>
              </a:rPr>
              <a:t>suicide</a:t>
            </a:r>
            <a:r>
              <a:rPr sz="1600" spc="-25">
                <a:latin typeface="Segoe UI"/>
                <a:cs typeface="Arial"/>
              </a:rPr>
              <a:t> </a:t>
            </a:r>
            <a:r>
              <a:rPr sz="1600">
                <a:latin typeface="Segoe UI"/>
                <a:cs typeface="Arial"/>
              </a:rPr>
              <a:t>is</a:t>
            </a:r>
            <a:r>
              <a:rPr sz="1600" spc="-5">
                <a:latin typeface="Segoe UI"/>
                <a:cs typeface="Arial"/>
              </a:rPr>
              <a:t> </a:t>
            </a:r>
            <a:r>
              <a:rPr sz="1600">
                <a:latin typeface="Segoe UI"/>
                <a:cs typeface="Arial"/>
              </a:rPr>
              <a:t>the</a:t>
            </a:r>
            <a:r>
              <a:rPr sz="1600" spc="-15">
                <a:latin typeface="Segoe UI"/>
                <a:cs typeface="Arial"/>
              </a:rPr>
              <a:t> </a:t>
            </a:r>
            <a:r>
              <a:rPr sz="1600">
                <a:latin typeface="Segoe UI"/>
                <a:cs typeface="Arial"/>
              </a:rPr>
              <a:t>manner</a:t>
            </a:r>
            <a:r>
              <a:rPr sz="1600" spc="-45">
                <a:latin typeface="Segoe UI"/>
                <a:cs typeface="Arial"/>
              </a:rPr>
              <a:t> </a:t>
            </a:r>
            <a:r>
              <a:rPr sz="1600">
                <a:latin typeface="Segoe UI"/>
                <a:cs typeface="Arial"/>
              </a:rPr>
              <a:t>of</a:t>
            </a:r>
            <a:r>
              <a:rPr sz="1600" spc="-5">
                <a:latin typeface="Segoe UI"/>
                <a:cs typeface="Arial"/>
              </a:rPr>
              <a:t> </a:t>
            </a:r>
            <a:r>
              <a:rPr sz="1600">
                <a:latin typeface="Segoe UI"/>
                <a:cs typeface="Arial"/>
              </a:rPr>
              <a:t>death.</a:t>
            </a:r>
            <a:r>
              <a:rPr sz="1600" spc="-40">
                <a:latin typeface="Segoe UI"/>
                <a:cs typeface="Arial"/>
              </a:rPr>
              <a:t> </a:t>
            </a:r>
            <a:r>
              <a:rPr sz="1600" spc="-10">
                <a:latin typeface="Segoe UI"/>
                <a:cs typeface="Arial"/>
              </a:rPr>
              <a:t>OPNAV</a:t>
            </a:r>
            <a:r>
              <a:rPr sz="1600" spc="-15">
                <a:latin typeface="Segoe UI"/>
                <a:cs typeface="Arial"/>
              </a:rPr>
              <a:t> </a:t>
            </a:r>
            <a:r>
              <a:rPr sz="1600">
                <a:latin typeface="Segoe UI"/>
                <a:cs typeface="Arial"/>
              </a:rPr>
              <a:t>N17</a:t>
            </a:r>
            <a:r>
              <a:rPr lang="en-US" sz="1600">
                <a:latin typeface="Segoe UI"/>
                <a:cs typeface="Arial"/>
              </a:rPr>
              <a:t>0B</a:t>
            </a:r>
            <a:r>
              <a:rPr sz="1600" spc="-35">
                <a:latin typeface="Segoe UI"/>
                <a:cs typeface="Arial"/>
              </a:rPr>
              <a:t> </a:t>
            </a:r>
            <a:r>
              <a:rPr sz="1600">
                <a:latin typeface="Segoe UI"/>
                <a:cs typeface="Arial"/>
              </a:rPr>
              <a:t>will contact</a:t>
            </a:r>
            <a:r>
              <a:rPr sz="1600" spc="-25">
                <a:latin typeface="Segoe UI"/>
                <a:cs typeface="Arial"/>
              </a:rPr>
              <a:t> </a:t>
            </a:r>
            <a:r>
              <a:rPr sz="1600">
                <a:latin typeface="Segoe UI"/>
                <a:cs typeface="Arial"/>
              </a:rPr>
              <a:t>the</a:t>
            </a:r>
            <a:r>
              <a:rPr sz="1600" spc="-25">
                <a:latin typeface="Segoe UI"/>
                <a:cs typeface="Arial"/>
              </a:rPr>
              <a:t> </a:t>
            </a:r>
            <a:r>
              <a:rPr sz="1600">
                <a:latin typeface="Segoe UI"/>
                <a:cs typeface="Arial"/>
              </a:rPr>
              <a:t>command</a:t>
            </a:r>
            <a:r>
              <a:rPr sz="1600" spc="-50">
                <a:latin typeface="Segoe UI"/>
                <a:cs typeface="Arial"/>
              </a:rPr>
              <a:t> </a:t>
            </a:r>
            <a:r>
              <a:rPr sz="1600">
                <a:latin typeface="Segoe UI"/>
                <a:cs typeface="Arial"/>
              </a:rPr>
              <a:t>and</a:t>
            </a:r>
            <a:r>
              <a:rPr sz="1600" spc="-25">
                <a:latin typeface="Segoe UI"/>
                <a:cs typeface="Arial"/>
              </a:rPr>
              <a:t> </a:t>
            </a:r>
            <a:r>
              <a:rPr sz="1600" spc="-10">
                <a:latin typeface="Segoe UI"/>
                <a:cs typeface="Arial"/>
              </a:rPr>
              <a:t>inform </a:t>
            </a:r>
            <a:r>
              <a:rPr sz="1600">
                <a:latin typeface="Segoe UI"/>
                <a:cs typeface="Arial"/>
              </a:rPr>
              <a:t>them</a:t>
            </a:r>
            <a:r>
              <a:rPr sz="1600" spc="-20">
                <a:latin typeface="Segoe UI"/>
                <a:cs typeface="Arial"/>
              </a:rPr>
              <a:t> </a:t>
            </a:r>
            <a:r>
              <a:rPr sz="1600">
                <a:latin typeface="Segoe UI"/>
                <a:cs typeface="Arial"/>
              </a:rPr>
              <a:t>of</a:t>
            </a:r>
            <a:r>
              <a:rPr sz="1600" spc="-75">
                <a:latin typeface="Segoe UI"/>
                <a:cs typeface="Arial"/>
              </a:rPr>
              <a:t> </a:t>
            </a:r>
            <a:r>
              <a:rPr sz="1600">
                <a:latin typeface="Segoe UI"/>
                <a:cs typeface="Arial"/>
              </a:rPr>
              <a:t>AFMES’</a:t>
            </a:r>
            <a:r>
              <a:rPr sz="1600" spc="-55">
                <a:latin typeface="Segoe UI"/>
                <a:cs typeface="Arial"/>
              </a:rPr>
              <a:t> </a:t>
            </a:r>
            <a:r>
              <a:rPr sz="1600" spc="-10">
                <a:latin typeface="Segoe UI"/>
                <a:cs typeface="Arial"/>
              </a:rPr>
              <a:t>determination.</a:t>
            </a:r>
            <a:endParaRPr sz="1600">
              <a:latin typeface="Segoe UI"/>
              <a:cs typeface="Arial"/>
            </a:endParaRPr>
          </a:p>
          <a:p>
            <a:pPr marL="574675" marR="5080" lvl="1" indent="-280988">
              <a:spcAft>
                <a:spcPts val="900"/>
              </a:spcAft>
              <a:buFont typeface="System Font Regular"/>
              <a:buChar char="⎼"/>
            </a:pPr>
            <a:r>
              <a:rPr sz="1600">
                <a:latin typeface="Segoe UI"/>
                <a:cs typeface="Arial"/>
              </a:rPr>
              <a:t>If</a:t>
            </a:r>
            <a:r>
              <a:rPr sz="1600" spc="-50">
                <a:latin typeface="Segoe UI"/>
                <a:cs typeface="Arial"/>
              </a:rPr>
              <a:t> </a:t>
            </a:r>
            <a:r>
              <a:rPr sz="1600">
                <a:latin typeface="Segoe UI"/>
                <a:cs typeface="Arial"/>
              </a:rPr>
              <a:t>an</a:t>
            </a:r>
            <a:r>
              <a:rPr sz="1600" spc="-25">
                <a:latin typeface="Segoe UI"/>
                <a:cs typeface="Arial"/>
              </a:rPr>
              <a:t> </a:t>
            </a:r>
            <a:r>
              <a:rPr sz="1600">
                <a:latin typeface="Segoe UI"/>
                <a:cs typeface="Arial"/>
              </a:rPr>
              <a:t>SRB</a:t>
            </a:r>
            <a:r>
              <a:rPr sz="1600" spc="-10">
                <a:latin typeface="Segoe UI"/>
                <a:cs typeface="Arial"/>
              </a:rPr>
              <a:t> </a:t>
            </a:r>
            <a:r>
              <a:rPr sz="1600">
                <a:latin typeface="Segoe UI"/>
                <a:cs typeface="Arial"/>
              </a:rPr>
              <a:t>is</a:t>
            </a:r>
            <a:r>
              <a:rPr sz="1600" spc="-30">
                <a:latin typeface="Segoe UI"/>
                <a:cs typeface="Arial"/>
              </a:rPr>
              <a:t> </a:t>
            </a:r>
            <a:r>
              <a:rPr sz="1600">
                <a:latin typeface="Segoe UI"/>
                <a:cs typeface="Arial"/>
              </a:rPr>
              <a:t>classified</a:t>
            </a:r>
            <a:r>
              <a:rPr sz="1600" spc="-25">
                <a:latin typeface="Segoe UI"/>
                <a:cs typeface="Arial"/>
              </a:rPr>
              <a:t> </a:t>
            </a:r>
            <a:r>
              <a:rPr sz="1600">
                <a:latin typeface="Segoe UI"/>
                <a:cs typeface="Arial"/>
              </a:rPr>
              <a:t>as</a:t>
            </a:r>
            <a:r>
              <a:rPr sz="1600" spc="-30">
                <a:latin typeface="Segoe UI"/>
                <a:cs typeface="Arial"/>
              </a:rPr>
              <a:t> </a:t>
            </a:r>
            <a:r>
              <a:rPr sz="1600">
                <a:latin typeface="Segoe UI"/>
                <a:cs typeface="Arial"/>
              </a:rPr>
              <a:t>a</a:t>
            </a:r>
            <a:r>
              <a:rPr sz="1600" spc="-25">
                <a:latin typeface="Segoe UI"/>
                <a:cs typeface="Arial"/>
              </a:rPr>
              <a:t> </a:t>
            </a:r>
            <a:r>
              <a:rPr sz="1600">
                <a:latin typeface="Segoe UI"/>
                <a:cs typeface="Arial"/>
              </a:rPr>
              <a:t>suicide</a:t>
            </a:r>
            <a:r>
              <a:rPr sz="1600" spc="-10">
                <a:latin typeface="Segoe UI"/>
                <a:cs typeface="Arial"/>
              </a:rPr>
              <a:t> </a:t>
            </a:r>
            <a:r>
              <a:rPr sz="1600">
                <a:latin typeface="Segoe UI"/>
                <a:cs typeface="Arial"/>
              </a:rPr>
              <a:t>attempt</a:t>
            </a:r>
            <a:r>
              <a:rPr sz="1600" spc="-65">
                <a:latin typeface="Segoe UI"/>
                <a:cs typeface="Arial"/>
              </a:rPr>
              <a:t> </a:t>
            </a:r>
            <a:r>
              <a:rPr sz="1600">
                <a:latin typeface="Segoe UI"/>
                <a:cs typeface="Arial"/>
              </a:rPr>
              <a:t>by</a:t>
            </a:r>
            <a:r>
              <a:rPr sz="1600" spc="-25">
                <a:latin typeface="Segoe UI"/>
                <a:cs typeface="Arial"/>
              </a:rPr>
              <a:t> </a:t>
            </a:r>
            <a:r>
              <a:rPr sz="1600">
                <a:latin typeface="Segoe UI"/>
                <a:cs typeface="Arial"/>
              </a:rPr>
              <a:t>a</a:t>
            </a:r>
            <a:r>
              <a:rPr sz="1600" spc="-30">
                <a:latin typeface="Segoe UI"/>
                <a:cs typeface="Arial"/>
              </a:rPr>
              <a:t> </a:t>
            </a:r>
            <a:r>
              <a:rPr sz="1600">
                <a:latin typeface="Segoe UI"/>
                <a:cs typeface="Arial"/>
              </a:rPr>
              <a:t>medical</a:t>
            </a:r>
            <a:r>
              <a:rPr sz="1600" spc="-20">
                <a:latin typeface="Segoe UI"/>
                <a:cs typeface="Arial"/>
              </a:rPr>
              <a:t> </a:t>
            </a:r>
            <a:r>
              <a:rPr sz="1600">
                <a:latin typeface="Segoe UI"/>
                <a:cs typeface="Arial"/>
              </a:rPr>
              <a:t>authority,</a:t>
            </a:r>
            <a:r>
              <a:rPr sz="1600" spc="-50">
                <a:latin typeface="Segoe UI"/>
                <a:cs typeface="Arial"/>
              </a:rPr>
              <a:t> </a:t>
            </a:r>
            <a:r>
              <a:rPr sz="1600">
                <a:latin typeface="Segoe UI"/>
                <a:cs typeface="Arial"/>
              </a:rPr>
              <a:t>a</a:t>
            </a:r>
            <a:r>
              <a:rPr sz="1600" spc="-25">
                <a:latin typeface="Segoe UI"/>
                <a:cs typeface="Arial"/>
              </a:rPr>
              <a:t> </a:t>
            </a:r>
            <a:r>
              <a:rPr sz="1600">
                <a:latin typeface="Segoe UI"/>
                <a:cs typeface="Arial"/>
              </a:rPr>
              <a:t>DoDSER is</a:t>
            </a:r>
            <a:r>
              <a:rPr sz="1600" spc="-25">
                <a:latin typeface="Segoe UI"/>
                <a:cs typeface="Arial"/>
              </a:rPr>
              <a:t> </a:t>
            </a:r>
            <a:r>
              <a:rPr sz="1600">
                <a:latin typeface="Segoe UI"/>
                <a:cs typeface="Arial"/>
              </a:rPr>
              <a:t>required</a:t>
            </a:r>
            <a:r>
              <a:rPr sz="1600" spc="-45">
                <a:latin typeface="Segoe UI"/>
                <a:cs typeface="Arial"/>
              </a:rPr>
              <a:t> </a:t>
            </a:r>
            <a:r>
              <a:rPr sz="1600">
                <a:latin typeface="Segoe UI"/>
                <a:cs typeface="Arial"/>
              </a:rPr>
              <a:t>to</a:t>
            </a:r>
            <a:r>
              <a:rPr sz="1600" spc="-35">
                <a:latin typeface="Segoe UI"/>
                <a:cs typeface="Arial"/>
              </a:rPr>
              <a:t> </a:t>
            </a:r>
            <a:r>
              <a:rPr sz="1600">
                <a:latin typeface="Segoe UI"/>
                <a:cs typeface="Arial"/>
              </a:rPr>
              <a:t>be</a:t>
            </a:r>
            <a:r>
              <a:rPr sz="1600" spc="-30">
                <a:latin typeface="Segoe UI"/>
                <a:cs typeface="Arial"/>
              </a:rPr>
              <a:t> </a:t>
            </a:r>
            <a:r>
              <a:rPr sz="1600">
                <a:latin typeface="Segoe UI"/>
                <a:cs typeface="Arial"/>
              </a:rPr>
              <a:t>completed</a:t>
            </a:r>
            <a:r>
              <a:rPr sz="1600" spc="-35">
                <a:latin typeface="Segoe UI"/>
                <a:cs typeface="Arial"/>
              </a:rPr>
              <a:t> </a:t>
            </a:r>
            <a:r>
              <a:rPr sz="1600">
                <a:latin typeface="Segoe UI"/>
                <a:cs typeface="Arial"/>
              </a:rPr>
              <a:t>by</a:t>
            </a:r>
            <a:r>
              <a:rPr sz="1600" spc="-30">
                <a:latin typeface="Segoe UI"/>
                <a:cs typeface="Arial"/>
              </a:rPr>
              <a:t> </a:t>
            </a:r>
            <a:r>
              <a:rPr sz="1600" spc="-25">
                <a:latin typeface="Segoe UI"/>
                <a:cs typeface="Arial"/>
              </a:rPr>
              <a:t>the </a:t>
            </a:r>
            <a:r>
              <a:rPr sz="1600">
                <a:latin typeface="Segoe UI"/>
                <a:cs typeface="Arial"/>
              </a:rPr>
              <a:t>MTF</a:t>
            </a:r>
            <a:r>
              <a:rPr sz="1600" spc="-15">
                <a:latin typeface="Segoe UI"/>
                <a:cs typeface="Arial"/>
              </a:rPr>
              <a:t> </a:t>
            </a:r>
            <a:r>
              <a:rPr sz="1600">
                <a:latin typeface="Segoe UI"/>
                <a:cs typeface="Arial"/>
              </a:rPr>
              <a:t>that</a:t>
            </a:r>
            <a:r>
              <a:rPr sz="1600" spc="-40">
                <a:latin typeface="Segoe UI"/>
                <a:cs typeface="Arial"/>
              </a:rPr>
              <a:t> </a:t>
            </a:r>
            <a:r>
              <a:rPr sz="1600">
                <a:latin typeface="Segoe UI"/>
                <a:cs typeface="Arial"/>
              </a:rPr>
              <a:t>provided</a:t>
            </a:r>
            <a:r>
              <a:rPr sz="1600" spc="-10">
                <a:latin typeface="Segoe UI"/>
                <a:cs typeface="Arial"/>
              </a:rPr>
              <a:t> </a:t>
            </a:r>
            <a:r>
              <a:rPr sz="1600">
                <a:latin typeface="Segoe UI"/>
                <a:cs typeface="Arial"/>
              </a:rPr>
              <a:t>the</a:t>
            </a:r>
            <a:r>
              <a:rPr sz="1600" spc="-40">
                <a:latin typeface="Segoe UI"/>
                <a:cs typeface="Arial"/>
              </a:rPr>
              <a:t> </a:t>
            </a:r>
            <a:r>
              <a:rPr sz="1600">
                <a:latin typeface="Segoe UI"/>
                <a:cs typeface="Arial"/>
              </a:rPr>
              <a:t>assessment</a:t>
            </a:r>
            <a:r>
              <a:rPr sz="1600" spc="-50">
                <a:latin typeface="Segoe UI"/>
                <a:cs typeface="Arial"/>
              </a:rPr>
              <a:t> </a:t>
            </a:r>
            <a:r>
              <a:rPr sz="1600">
                <a:latin typeface="Segoe UI"/>
                <a:cs typeface="Arial"/>
              </a:rPr>
              <a:t>or</a:t>
            </a:r>
            <a:r>
              <a:rPr sz="1600" spc="-20">
                <a:latin typeface="Segoe UI"/>
                <a:cs typeface="Arial"/>
              </a:rPr>
              <a:t> </a:t>
            </a:r>
            <a:r>
              <a:rPr sz="1600">
                <a:latin typeface="Segoe UI"/>
                <a:cs typeface="Arial"/>
              </a:rPr>
              <a:t>the</a:t>
            </a:r>
            <a:r>
              <a:rPr sz="1600" spc="-40">
                <a:latin typeface="Segoe UI"/>
                <a:cs typeface="Arial"/>
              </a:rPr>
              <a:t> </a:t>
            </a:r>
            <a:r>
              <a:rPr sz="1600">
                <a:latin typeface="Segoe UI"/>
                <a:cs typeface="Arial"/>
              </a:rPr>
              <a:t>MTF</a:t>
            </a:r>
            <a:r>
              <a:rPr sz="1600" spc="-20">
                <a:latin typeface="Segoe UI"/>
                <a:cs typeface="Arial"/>
              </a:rPr>
              <a:t> </a:t>
            </a:r>
            <a:r>
              <a:rPr sz="1600">
                <a:latin typeface="Segoe UI"/>
                <a:cs typeface="Arial"/>
              </a:rPr>
              <a:t>that</a:t>
            </a:r>
            <a:r>
              <a:rPr sz="1600" spc="-40">
                <a:latin typeface="Segoe UI"/>
                <a:cs typeface="Arial"/>
              </a:rPr>
              <a:t> </a:t>
            </a:r>
            <a:r>
              <a:rPr lang="en-US" sz="1600" spc="-40">
                <a:latin typeface="Segoe UI"/>
                <a:cs typeface="Arial"/>
              </a:rPr>
              <a:t>referred the Sailor to a </a:t>
            </a:r>
            <a:r>
              <a:rPr sz="1600">
                <a:latin typeface="Segoe UI"/>
                <a:cs typeface="Arial"/>
              </a:rPr>
              <a:t>civilian</a:t>
            </a:r>
            <a:r>
              <a:rPr lang="en-US" sz="1600">
                <a:latin typeface="Segoe UI"/>
                <a:cs typeface="Arial"/>
              </a:rPr>
              <a:t> health care </a:t>
            </a:r>
            <a:r>
              <a:rPr sz="1600" spc="-10">
                <a:latin typeface="Segoe UI"/>
                <a:cs typeface="Arial"/>
              </a:rPr>
              <a:t>facility.*</a:t>
            </a:r>
            <a:endParaRPr sz="1600">
              <a:latin typeface="Segoe UI"/>
              <a:cs typeface="Arial"/>
            </a:endParaRPr>
          </a:p>
          <a:p>
            <a:pPr marL="298450" marR="476250" indent="-285750">
              <a:spcAft>
                <a:spcPts val="900"/>
              </a:spcAft>
              <a:buSzPct val="70000"/>
              <a:buFont typeface="System Font Regular"/>
              <a:buChar char="►"/>
              <a:tabLst>
                <a:tab pos="241300" algn="l"/>
              </a:tabLst>
            </a:pPr>
            <a:r>
              <a:rPr sz="1600" spc="-10">
                <a:latin typeface="Segoe UI"/>
                <a:cs typeface="Arial"/>
              </a:rPr>
              <a:t>Upon</a:t>
            </a:r>
            <a:r>
              <a:rPr sz="1600" spc="-90">
                <a:latin typeface="Segoe UI"/>
                <a:cs typeface="Arial"/>
              </a:rPr>
              <a:t> </a:t>
            </a:r>
            <a:r>
              <a:rPr sz="1600">
                <a:latin typeface="Segoe UI"/>
                <a:cs typeface="Arial"/>
              </a:rPr>
              <a:t>AFMES</a:t>
            </a:r>
            <a:r>
              <a:rPr sz="1600" spc="-15">
                <a:latin typeface="Segoe UI"/>
                <a:cs typeface="Arial"/>
              </a:rPr>
              <a:t> </a:t>
            </a:r>
            <a:r>
              <a:rPr sz="1600">
                <a:latin typeface="Segoe UI"/>
                <a:cs typeface="Arial"/>
              </a:rPr>
              <a:t>confirmation</a:t>
            </a:r>
            <a:r>
              <a:rPr sz="1600" spc="-50">
                <a:latin typeface="Segoe UI"/>
                <a:cs typeface="Arial"/>
              </a:rPr>
              <a:t> </a:t>
            </a:r>
            <a:r>
              <a:rPr sz="1600">
                <a:latin typeface="Segoe UI"/>
                <a:cs typeface="Arial"/>
              </a:rPr>
              <a:t>of</a:t>
            </a:r>
            <a:r>
              <a:rPr sz="1600" spc="-20">
                <a:latin typeface="Segoe UI"/>
                <a:cs typeface="Arial"/>
              </a:rPr>
              <a:t> </a:t>
            </a:r>
            <a:r>
              <a:rPr sz="1600">
                <a:latin typeface="Segoe UI"/>
                <a:cs typeface="Arial"/>
              </a:rPr>
              <a:t>suicide</a:t>
            </a:r>
            <a:r>
              <a:rPr sz="1600" spc="-25">
                <a:latin typeface="Segoe UI"/>
                <a:cs typeface="Arial"/>
              </a:rPr>
              <a:t> </a:t>
            </a:r>
            <a:r>
              <a:rPr sz="1600">
                <a:latin typeface="Segoe UI"/>
                <a:cs typeface="Arial"/>
              </a:rPr>
              <a:t>as</a:t>
            </a:r>
            <a:r>
              <a:rPr sz="1600" spc="-15">
                <a:latin typeface="Segoe UI"/>
                <a:cs typeface="Arial"/>
              </a:rPr>
              <a:t> </a:t>
            </a:r>
            <a:r>
              <a:rPr sz="1600">
                <a:latin typeface="Segoe UI"/>
                <a:cs typeface="Arial"/>
              </a:rPr>
              <a:t>the</a:t>
            </a:r>
            <a:r>
              <a:rPr sz="1600" spc="-20">
                <a:latin typeface="Segoe UI"/>
                <a:cs typeface="Arial"/>
              </a:rPr>
              <a:t> </a:t>
            </a:r>
            <a:r>
              <a:rPr sz="1600">
                <a:latin typeface="Segoe UI"/>
                <a:cs typeface="Arial"/>
              </a:rPr>
              <a:t>manner</a:t>
            </a:r>
            <a:r>
              <a:rPr sz="1600" spc="-45">
                <a:latin typeface="Segoe UI"/>
                <a:cs typeface="Arial"/>
              </a:rPr>
              <a:t> </a:t>
            </a:r>
            <a:r>
              <a:rPr sz="1600">
                <a:latin typeface="Segoe UI"/>
                <a:cs typeface="Arial"/>
              </a:rPr>
              <a:t>of</a:t>
            </a:r>
            <a:r>
              <a:rPr sz="1600" spc="-10">
                <a:latin typeface="Segoe UI"/>
                <a:cs typeface="Arial"/>
              </a:rPr>
              <a:t> </a:t>
            </a:r>
            <a:r>
              <a:rPr sz="1600">
                <a:latin typeface="Segoe UI"/>
                <a:cs typeface="Arial"/>
              </a:rPr>
              <a:t>death,</a:t>
            </a:r>
            <a:r>
              <a:rPr sz="1600" spc="-40">
                <a:latin typeface="Segoe UI"/>
                <a:cs typeface="Arial"/>
              </a:rPr>
              <a:t> </a:t>
            </a:r>
            <a:r>
              <a:rPr sz="1600">
                <a:latin typeface="Segoe UI"/>
                <a:cs typeface="Arial"/>
              </a:rPr>
              <a:t>COs</a:t>
            </a:r>
            <a:r>
              <a:rPr sz="1600" spc="-5">
                <a:latin typeface="Segoe UI"/>
                <a:cs typeface="Arial"/>
              </a:rPr>
              <a:t> </a:t>
            </a:r>
            <a:r>
              <a:rPr sz="1600">
                <a:latin typeface="Segoe UI"/>
                <a:cs typeface="Arial"/>
              </a:rPr>
              <a:t>are</a:t>
            </a:r>
            <a:r>
              <a:rPr sz="1600" spc="-20">
                <a:latin typeface="Segoe UI"/>
                <a:cs typeface="Arial"/>
              </a:rPr>
              <a:t> </a:t>
            </a:r>
            <a:r>
              <a:rPr sz="1600">
                <a:latin typeface="Segoe UI"/>
                <a:cs typeface="Arial"/>
              </a:rPr>
              <a:t>to establish</a:t>
            </a:r>
            <a:r>
              <a:rPr sz="1600" spc="-50">
                <a:latin typeface="Segoe UI"/>
                <a:cs typeface="Arial"/>
              </a:rPr>
              <a:t> </a:t>
            </a:r>
            <a:r>
              <a:rPr sz="1600">
                <a:latin typeface="Segoe UI"/>
                <a:cs typeface="Arial"/>
              </a:rPr>
              <a:t>a</a:t>
            </a:r>
            <a:r>
              <a:rPr sz="1600" spc="-10">
                <a:latin typeface="Segoe UI"/>
                <a:cs typeface="Arial"/>
              </a:rPr>
              <a:t> </a:t>
            </a:r>
            <a:r>
              <a:rPr sz="1600">
                <a:latin typeface="Segoe UI"/>
                <a:cs typeface="Arial"/>
              </a:rPr>
              <a:t>local</a:t>
            </a:r>
            <a:r>
              <a:rPr sz="1600" spc="-30">
                <a:latin typeface="Segoe UI"/>
                <a:cs typeface="Arial"/>
              </a:rPr>
              <a:t> </a:t>
            </a:r>
            <a:r>
              <a:rPr sz="1600">
                <a:latin typeface="Segoe UI"/>
                <a:cs typeface="Arial"/>
              </a:rPr>
              <a:t>Suicide</a:t>
            </a:r>
            <a:r>
              <a:rPr sz="1600" spc="-40">
                <a:latin typeface="Segoe UI"/>
                <a:cs typeface="Arial"/>
              </a:rPr>
              <a:t> </a:t>
            </a:r>
            <a:r>
              <a:rPr sz="1600" spc="-10">
                <a:latin typeface="Segoe UI"/>
                <a:cs typeface="Arial"/>
              </a:rPr>
              <a:t>Event </a:t>
            </a:r>
            <a:r>
              <a:rPr sz="1600">
                <a:latin typeface="Segoe UI"/>
                <a:cs typeface="Arial"/>
              </a:rPr>
              <a:t>Review</a:t>
            </a:r>
            <a:r>
              <a:rPr sz="1600" spc="-25">
                <a:latin typeface="Segoe UI"/>
                <a:cs typeface="Arial"/>
              </a:rPr>
              <a:t> </a:t>
            </a:r>
            <a:r>
              <a:rPr sz="1600">
                <a:latin typeface="Segoe UI"/>
                <a:cs typeface="Arial"/>
              </a:rPr>
              <a:t>Board</a:t>
            </a:r>
            <a:r>
              <a:rPr sz="1600" spc="-35">
                <a:latin typeface="Segoe UI"/>
                <a:cs typeface="Arial"/>
              </a:rPr>
              <a:t> </a:t>
            </a:r>
            <a:r>
              <a:rPr sz="1600">
                <a:latin typeface="Segoe UI"/>
                <a:cs typeface="Arial"/>
              </a:rPr>
              <a:t>at</a:t>
            </a:r>
            <a:r>
              <a:rPr sz="1600" spc="-15">
                <a:latin typeface="Segoe UI"/>
                <a:cs typeface="Arial"/>
              </a:rPr>
              <a:t> </a:t>
            </a:r>
            <a:r>
              <a:rPr sz="1600">
                <a:latin typeface="Segoe UI"/>
                <a:cs typeface="Arial"/>
              </a:rPr>
              <a:t>the</a:t>
            </a:r>
            <a:r>
              <a:rPr sz="1600" spc="-20">
                <a:latin typeface="Segoe UI"/>
                <a:cs typeface="Arial"/>
              </a:rPr>
              <a:t> </a:t>
            </a:r>
            <a:r>
              <a:rPr sz="1600" spc="-10">
                <a:latin typeface="Segoe UI"/>
                <a:cs typeface="Arial"/>
              </a:rPr>
              <a:t>command.</a:t>
            </a:r>
            <a:endParaRPr sz="1600">
              <a:latin typeface="Segoe UI"/>
              <a:cs typeface="Arial"/>
            </a:endParaRPr>
          </a:p>
          <a:p>
            <a:pPr marL="574675" marR="94615" lvl="1" indent="-280988">
              <a:spcAft>
                <a:spcPts val="900"/>
              </a:spcAft>
              <a:buFont typeface="System Font Regular"/>
              <a:buChar char="⎼"/>
            </a:pPr>
            <a:r>
              <a:rPr sz="1600">
                <a:latin typeface="Segoe UI"/>
                <a:cs typeface="Arial"/>
              </a:rPr>
              <a:t>Board</a:t>
            </a:r>
            <a:r>
              <a:rPr sz="1600" spc="-40">
                <a:latin typeface="Segoe UI"/>
                <a:cs typeface="Arial"/>
              </a:rPr>
              <a:t> </a:t>
            </a:r>
            <a:r>
              <a:rPr sz="1600">
                <a:latin typeface="Segoe UI"/>
                <a:cs typeface="Arial"/>
              </a:rPr>
              <a:t>must</a:t>
            </a:r>
            <a:r>
              <a:rPr sz="1600" spc="-55">
                <a:latin typeface="Segoe UI"/>
                <a:cs typeface="Arial"/>
              </a:rPr>
              <a:t> </a:t>
            </a:r>
            <a:r>
              <a:rPr sz="1600">
                <a:latin typeface="Segoe UI"/>
                <a:cs typeface="Arial"/>
              </a:rPr>
              <a:t>complete</a:t>
            </a:r>
            <a:r>
              <a:rPr sz="1600" spc="-45">
                <a:latin typeface="Segoe UI"/>
                <a:cs typeface="Arial"/>
              </a:rPr>
              <a:t> </a:t>
            </a:r>
            <a:r>
              <a:rPr sz="1600">
                <a:latin typeface="Segoe UI"/>
                <a:cs typeface="Arial"/>
              </a:rPr>
              <a:t>a</a:t>
            </a:r>
            <a:r>
              <a:rPr sz="1600" spc="-35">
                <a:latin typeface="Segoe UI"/>
                <a:cs typeface="Arial"/>
              </a:rPr>
              <a:t> </a:t>
            </a:r>
            <a:r>
              <a:rPr sz="1600">
                <a:latin typeface="Segoe UI"/>
                <a:cs typeface="Arial"/>
              </a:rPr>
              <a:t>Suicide</a:t>
            </a:r>
            <a:r>
              <a:rPr sz="1600" spc="-15">
                <a:latin typeface="Segoe UI"/>
                <a:cs typeface="Arial"/>
              </a:rPr>
              <a:t> </a:t>
            </a:r>
            <a:r>
              <a:rPr sz="1600">
                <a:latin typeface="Segoe UI"/>
                <a:cs typeface="Arial"/>
              </a:rPr>
              <a:t>Event</a:t>
            </a:r>
            <a:r>
              <a:rPr sz="1600" spc="-35">
                <a:latin typeface="Segoe UI"/>
                <a:cs typeface="Arial"/>
              </a:rPr>
              <a:t> </a:t>
            </a:r>
            <a:r>
              <a:rPr sz="1600">
                <a:latin typeface="Segoe UI"/>
                <a:cs typeface="Arial"/>
              </a:rPr>
              <a:t>Review</a:t>
            </a:r>
            <a:r>
              <a:rPr sz="1600" spc="-5">
                <a:latin typeface="Segoe UI"/>
                <a:cs typeface="Arial"/>
              </a:rPr>
              <a:t> </a:t>
            </a:r>
            <a:r>
              <a:rPr sz="1600">
                <a:latin typeface="Segoe UI"/>
                <a:cs typeface="Arial"/>
              </a:rPr>
              <a:t>Board</a:t>
            </a:r>
            <a:r>
              <a:rPr sz="1600" spc="-35">
                <a:latin typeface="Segoe UI"/>
                <a:cs typeface="Arial"/>
              </a:rPr>
              <a:t> </a:t>
            </a:r>
            <a:r>
              <a:rPr sz="1600">
                <a:latin typeface="Segoe UI"/>
                <a:cs typeface="Arial"/>
              </a:rPr>
              <a:t>Charter</a:t>
            </a:r>
            <a:r>
              <a:rPr sz="1600" spc="-55">
                <a:latin typeface="Segoe UI"/>
                <a:cs typeface="Arial"/>
              </a:rPr>
              <a:t> </a:t>
            </a:r>
            <a:r>
              <a:rPr sz="1600">
                <a:latin typeface="Segoe UI"/>
                <a:cs typeface="Arial"/>
              </a:rPr>
              <a:t>and</a:t>
            </a:r>
            <a:r>
              <a:rPr sz="1600" spc="-40">
                <a:latin typeface="Segoe UI"/>
                <a:cs typeface="Arial"/>
              </a:rPr>
              <a:t> </a:t>
            </a:r>
            <a:r>
              <a:rPr sz="1600">
                <a:latin typeface="Segoe UI"/>
                <a:cs typeface="Arial"/>
              </a:rPr>
              <a:t>utilize the</a:t>
            </a:r>
            <a:r>
              <a:rPr sz="1600" spc="-50">
                <a:latin typeface="Segoe UI"/>
                <a:cs typeface="Arial"/>
              </a:rPr>
              <a:t> </a:t>
            </a:r>
            <a:r>
              <a:rPr sz="1600">
                <a:latin typeface="Segoe UI"/>
                <a:cs typeface="Arial"/>
              </a:rPr>
              <a:t>DoDSER</a:t>
            </a:r>
            <a:r>
              <a:rPr sz="1600" spc="-10">
                <a:latin typeface="Segoe UI"/>
                <a:cs typeface="Arial"/>
              </a:rPr>
              <a:t> Submission</a:t>
            </a:r>
            <a:r>
              <a:rPr sz="1600" spc="-25">
                <a:latin typeface="Segoe UI"/>
                <a:cs typeface="Arial"/>
              </a:rPr>
              <a:t> </a:t>
            </a:r>
            <a:r>
              <a:rPr sz="1600">
                <a:latin typeface="Segoe UI"/>
                <a:cs typeface="Arial"/>
              </a:rPr>
              <a:t>Checklist</a:t>
            </a:r>
            <a:r>
              <a:rPr sz="1600" spc="-35">
                <a:latin typeface="Segoe UI"/>
                <a:cs typeface="Arial"/>
              </a:rPr>
              <a:t> </a:t>
            </a:r>
            <a:r>
              <a:rPr sz="1600">
                <a:latin typeface="Segoe UI"/>
                <a:cs typeface="Arial"/>
              </a:rPr>
              <a:t>as</a:t>
            </a:r>
            <a:r>
              <a:rPr sz="1600" spc="-35">
                <a:latin typeface="Segoe UI"/>
                <a:cs typeface="Arial"/>
              </a:rPr>
              <a:t> </a:t>
            </a:r>
            <a:r>
              <a:rPr sz="1600" spc="-50">
                <a:latin typeface="Segoe UI"/>
                <a:cs typeface="Arial"/>
              </a:rPr>
              <a:t>a </a:t>
            </a:r>
            <a:r>
              <a:rPr sz="1600">
                <a:latin typeface="Segoe UI"/>
                <a:cs typeface="Arial"/>
              </a:rPr>
              <a:t>guide</a:t>
            </a:r>
            <a:r>
              <a:rPr sz="1600" spc="-25">
                <a:latin typeface="Segoe UI"/>
                <a:cs typeface="Arial"/>
              </a:rPr>
              <a:t> </a:t>
            </a:r>
            <a:r>
              <a:rPr sz="1600">
                <a:latin typeface="Segoe UI"/>
                <a:cs typeface="Arial"/>
              </a:rPr>
              <a:t>for</a:t>
            </a:r>
            <a:r>
              <a:rPr sz="1600" spc="-50">
                <a:latin typeface="Segoe UI"/>
                <a:cs typeface="Arial"/>
              </a:rPr>
              <a:t> </a:t>
            </a:r>
            <a:r>
              <a:rPr sz="1600">
                <a:latin typeface="Segoe UI"/>
                <a:cs typeface="Arial"/>
              </a:rPr>
              <a:t>potential</a:t>
            </a:r>
            <a:r>
              <a:rPr sz="1600" spc="-25">
                <a:latin typeface="Segoe UI"/>
                <a:cs typeface="Arial"/>
              </a:rPr>
              <a:t> </a:t>
            </a:r>
            <a:r>
              <a:rPr sz="1600">
                <a:latin typeface="Segoe UI"/>
                <a:cs typeface="Arial"/>
              </a:rPr>
              <a:t>resources</a:t>
            </a:r>
            <a:r>
              <a:rPr sz="1600" spc="-40">
                <a:latin typeface="Segoe UI"/>
                <a:cs typeface="Arial"/>
              </a:rPr>
              <a:t> </a:t>
            </a:r>
            <a:r>
              <a:rPr sz="1600">
                <a:latin typeface="Segoe UI"/>
                <a:cs typeface="Arial"/>
              </a:rPr>
              <a:t>to</a:t>
            </a:r>
            <a:r>
              <a:rPr sz="1600" spc="-30">
                <a:latin typeface="Segoe UI"/>
                <a:cs typeface="Arial"/>
              </a:rPr>
              <a:t> </a:t>
            </a:r>
            <a:r>
              <a:rPr sz="1600">
                <a:latin typeface="Segoe UI"/>
                <a:cs typeface="Arial"/>
              </a:rPr>
              <a:t>ensure</a:t>
            </a:r>
            <a:r>
              <a:rPr sz="1600" spc="-30">
                <a:latin typeface="Segoe UI"/>
                <a:cs typeface="Arial"/>
              </a:rPr>
              <a:t> </a:t>
            </a:r>
            <a:r>
              <a:rPr sz="1600">
                <a:latin typeface="Segoe UI"/>
                <a:cs typeface="Arial"/>
              </a:rPr>
              <a:t>thorough</a:t>
            </a:r>
            <a:r>
              <a:rPr sz="1600" spc="-45">
                <a:latin typeface="Segoe UI"/>
                <a:cs typeface="Arial"/>
              </a:rPr>
              <a:t> </a:t>
            </a:r>
            <a:r>
              <a:rPr sz="1600" spc="-10">
                <a:latin typeface="Segoe UI"/>
                <a:cs typeface="Arial"/>
              </a:rPr>
              <a:t>reporting.</a:t>
            </a:r>
            <a:endParaRPr sz="1600">
              <a:latin typeface="Segoe UI"/>
              <a:cs typeface="Arial"/>
            </a:endParaRPr>
          </a:p>
        </p:txBody>
      </p:sp>
      <p:graphicFrame>
        <p:nvGraphicFramePr>
          <p:cNvPr id="4" name="object 4">
            <a:extLst>
              <a:ext uri="{FF2B5EF4-FFF2-40B4-BE49-F238E27FC236}">
                <a16:creationId xmlns:a16="http://schemas.microsoft.com/office/drawing/2014/main" id="{2DD838AD-E191-78CF-E910-B2D27F7BB7F2}"/>
              </a:ext>
            </a:extLst>
          </p:cNvPr>
          <p:cNvGraphicFramePr>
            <a:graphicFrameLocks noGrp="1"/>
          </p:cNvGraphicFramePr>
          <p:nvPr>
            <p:extLst>
              <p:ext uri="{D42A27DB-BD31-4B8C-83A1-F6EECF244321}">
                <p14:modId xmlns:p14="http://schemas.microsoft.com/office/powerpoint/2010/main" val="3911740147"/>
              </p:ext>
            </p:extLst>
          </p:nvPr>
        </p:nvGraphicFramePr>
        <p:xfrm>
          <a:off x="647701" y="1691843"/>
          <a:ext cx="10862981" cy="1140276"/>
        </p:xfrm>
        <a:graphic>
          <a:graphicData uri="http://schemas.openxmlformats.org/drawingml/2006/table">
            <a:tbl>
              <a:tblPr firstRow="1" bandRow="1">
                <a:tableStyleId>{2D5ABB26-0587-4C30-8999-92F81FD0307C}</a:tableStyleId>
              </a:tblPr>
              <a:tblGrid>
                <a:gridCol w="2279329">
                  <a:extLst>
                    <a:ext uri="{9D8B030D-6E8A-4147-A177-3AD203B41FA5}">
                      <a16:colId xmlns:a16="http://schemas.microsoft.com/office/drawing/2014/main" val="20000"/>
                    </a:ext>
                  </a:extLst>
                </a:gridCol>
                <a:gridCol w="1526903">
                  <a:extLst>
                    <a:ext uri="{9D8B030D-6E8A-4147-A177-3AD203B41FA5}">
                      <a16:colId xmlns:a16="http://schemas.microsoft.com/office/drawing/2014/main" val="20001"/>
                    </a:ext>
                  </a:extLst>
                </a:gridCol>
                <a:gridCol w="1903184">
                  <a:extLst>
                    <a:ext uri="{9D8B030D-6E8A-4147-A177-3AD203B41FA5}">
                      <a16:colId xmlns:a16="http://schemas.microsoft.com/office/drawing/2014/main" val="20002"/>
                    </a:ext>
                  </a:extLst>
                </a:gridCol>
                <a:gridCol w="2228569">
                  <a:extLst>
                    <a:ext uri="{9D8B030D-6E8A-4147-A177-3AD203B41FA5}">
                      <a16:colId xmlns:a16="http://schemas.microsoft.com/office/drawing/2014/main" val="20003"/>
                    </a:ext>
                  </a:extLst>
                </a:gridCol>
                <a:gridCol w="1764283">
                  <a:extLst>
                    <a:ext uri="{9D8B030D-6E8A-4147-A177-3AD203B41FA5}">
                      <a16:colId xmlns:a16="http://schemas.microsoft.com/office/drawing/2014/main" val="20004"/>
                    </a:ext>
                  </a:extLst>
                </a:gridCol>
                <a:gridCol w="1160713">
                  <a:extLst>
                    <a:ext uri="{9D8B030D-6E8A-4147-A177-3AD203B41FA5}">
                      <a16:colId xmlns:a16="http://schemas.microsoft.com/office/drawing/2014/main" val="20005"/>
                    </a:ext>
                  </a:extLst>
                </a:gridCol>
              </a:tblGrid>
              <a:tr h="571316">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T w="12700">
                      <a:solidFill>
                        <a:srgbClr val="000000"/>
                      </a:solidFill>
                      <a:prstDash val="solid"/>
                    </a:lnT>
                    <a:solidFill>
                      <a:schemeClr val="tx1"/>
                    </a:solidFill>
                  </a:tcPr>
                </a:tc>
                <a:tc>
                  <a:txBody>
                    <a:bodyPr/>
                    <a:lstStyle/>
                    <a:p>
                      <a:pPr marR="125095" algn="ctr">
                        <a:lnSpc>
                          <a:spcPts val="1710"/>
                        </a:lnSpc>
                      </a:pPr>
                      <a:r>
                        <a:rPr sz="1500" b="1">
                          <a:solidFill>
                            <a:srgbClr val="FFFFFF"/>
                          </a:solidFill>
                          <a:latin typeface="Calibri"/>
                          <a:cs typeface="Calibri"/>
                        </a:rPr>
                        <a:t>OPREP</a:t>
                      </a:r>
                      <a:r>
                        <a:rPr sz="1500" b="1" spc="-45">
                          <a:solidFill>
                            <a:srgbClr val="FFFFFF"/>
                          </a:solidFill>
                          <a:latin typeface="Calibri"/>
                          <a:cs typeface="Calibri"/>
                        </a:rPr>
                        <a:t> </a:t>
                      </a:r>
                      <a:r>
                        <a:rPr sz="1500" b="1" spc="-20">
                          <a:solidFill>
                            <a:srgbClr val="FFFFFF"/>
                          </a:solidFill>
                          <a:latin typeface="Calibri"/>
                          <a:cs typeface="Calibri"/>
                        </a:rPr>
                        <a:t>Unit</a:t>
                      </a:r>
                      <a:endParaRPr sz="1500">
                        <a:latin typeface="Calibri"/>
                        <a:cs typeface="Calibri"/>
                      </a:endParaRPr>
                    </a:p>
                    <a:p>
                      <a:pPr marR="126364" algn="ctr">
                        <a:lnSpc>
                          <a:spcPct val="100000"/>
                        </a:lnSpc>
                      </a:pPr>
                      <a:r>
                        <a:rPr sz="1500" b="1" spc="-10">
                          <a:solidFill>
                            <a:srgbClr val="FFFFFF"/>
                          </a:solidFill>
                          <a:latin typeface="Calibri"/>
                          <a:cs typeface="Calibri"/>
                        </a:rPr>
                        <a:t>SITREP</a:t>
                      </a:r>
                      <a:r>
                        <a:rPr lang="en-US" sz="1500" b="0" spc="-10">
                          <a:solidFill>
                            <a:schemeClr val="tx1"/>
                          </a:solidFill>
                          <a:latin typeface="Calibri"/>
                          <a:cs typeface="Calibri"/>
                        </a:rPr>
                        <a:t> </a:t>
                      </a:r>
                      <a:r>
                        <a:rPr sz="1500" b="1">
                          <a:solidFill>
                            <a:srgbClr val="FFFFFF"/>
                          </a:solidFill>
                          <a:latin typeface="Calibri"/>
                          <a:cs typeface="Calibri"/>
                        </a:rPr>
                        <a:t>(1</a:t>
                      </a:r>
                      <a:r>
                        <a:rPr sz="1500" b="1" spc="-20">
                          <a:solidFill>
                            <a:srgbClr val="FFFFFF"/>
                          </a:solidFill>
                          <a:latin typeface="Calibri"/>
                          <a:cs typeface="Calibri"/>
                        </a:rPr>
                        <a:t> </a:t>
                      </a:r>
                      <a:r>
                        <a:rPr sz="1500" b="1" spc="-10">
                          <a:solidFill>
                            <a:srgbClr val="FFFFFF"/>
                          </a:solidFill>
                          <a:latin typeface="Calibri"/>
                          <a:cs typeface="Calibri"/>
                        </a:rPr>
                        <a:t>hour)</a:t>
                      </a:r>
                      <a:endParaRPr sz="1500">
                        <a:latin typeface="Calibri"/>
                        <a:cs typeface="Calibri"/>
                      </a:endParaRPr>
                    </a:p>
                  </a:txBody>
                  <a:tcPr marL="0" marR="0" marT="0" marB="0" anchor="ctr">
                    <a:lnT w="12700">
                      <a:solidFill>
                        <a:srgbClr val="000000"/>
                      </a:solidFill>
                      <a:prstDash val="solid"/>
                    </a:lnT>
                    <a:solidFill>
                      <a:schemeClr val="tx1"/>
                    </a:solidFill>
                  </a:tcPr>
                </a:tc>
                <a:tc>
                  <a:txBody>
                    <a:bodyPr/>
                    <a:lstStyle/>
                    <a:p>
                      <a:pPr marL="50165" algn="ctr">
                        <a:lnSpc>
                          <a:spcPts val="1710"/>
                        </a:lnSpc>
                      </a:pPr>
                      <a:r>
                        <a:rPr sz="1500" b="1">
                          <a:solidFill>
                            <a:srgbClr val="FFFFFF"/>
                          </a:solidFill>
                          <a:latin typeface="Calibri"/>
                          <a:cs typeface="Calibri"/>
                        </a:rPr>
                        <a:t>OPREP</a:t>
                      </a:r>
                      <a:r>
                        <a:rPr sz="1500" b="1" spc="-45">
                          <a:solidFill>
                            <a:srgbClr val="FFFFFF"/>
                          </a:solidFill>
                          <a:latin typeface="Calibri"/>
                          <a:cs typeface="Calibri"/>
                        </a:rPr>
                        <a:t> </a:t>
                      </a:r>
                      <a:r>
                        <a:rPr sz="1500" b="1">
                          <a:solidFill>
                            <a:srgbClr val="FFFFFF"/>
                          </a:solidFill>
                          <a:latin typeface="Calibri"/>
                          <a:cs typeface="Calibri"/>
                        </a:rPr>
                        <a:t>Navy</a:t>
                      </a:r>
                      <a:r>
                        <a:rPr sz="1500" b="1" spc="-45">
                          <a:solidFill>
                            <a:srgbClr val="FFFFFF"/>
                          </a:solidFill>
                          <a:latin typeface="Calibri"/>
                          <a:cs typeface="Calibri"/>
                        </a:rPr>
                        <a:t> </a:t>
                      </a:r>
                      <a:r>
                        <a:rPr sz="1500" b="1" spc="-20">
                          <a:solidFill>
                            <a:srgbClr val="FFFFFF"/>
                          </a:solidFill>
                          <a:latin typeface="Calibri"/>
                          <a:cs typeface="Calibri"/>
                        </a:rPr>
                        <a:t>Blue</a:t>
                      </a:r>
                      <a:endParaRPr sz="1500">
                        <a:latin typeface="Calibri"/>
                        <a:cs typeface="Calibri"/>
                      </a:endParaRPr>
                    </a:p>
                    <a:p>
                      <a:pPr marL="52705" algn="ctr">
                        <a:lnSpc>
                          <a:spcPct val="100000"/>
                        </a:lnSpc>
                      </a:pPr>
                      <a:r>
                        <a:rPr sz="1500" b="1">
                          <a:solidFill>
                            <a:srgbClr val="FFFFFF"/>
                          </a:solidFill>
                          <a:latin typeface="Calibri"/>
                          <a:cs typeface="Calibri"/>
                        </a:rPr>
                        <a:t>(1</a:t>
                      </a:r>
                      <a:r>
                        <a:rPr sz="1500" b="1" spc="-15">
                          <a:solidFill>
                            <a:srgbClr val="FFFFFF"/>
                          </a:solidFill>
                          <a:latin typeface="Calibri"/>
                          <a:cs typeface="Calibri"/>
                        </a:rPr>
                        <a:t> </a:t>
                      </a:r>
                      <a:r>
                        <a:rPr sz="1500" b="1" spc="-10">
                          <a:solidFill>
                            <a:srgbClr val="FFFFFF"/>
                          </a:solidFill>
                          <a:latin typeface="Calibri"/>
                          <a:cs typeface="Calibri"/>
                        </a:rPr>
                        <a:t>hour)</a:t>
                      </a:r>
                      <a:endParaRPr sz="1500">
                        <a:latin typeface="Calibri"/>
                        <a:cs typeface="Calibri"/>
                      </a:endParaRPr>
                    </a:p>
                  </a:txBody>
                  <a:tcPr marL="0" marR="0" marT="0" marB="0" anchor="ctr">
                    <a:lnT w="12700">
                      <a:solidFill>
                        <a:srgbClr val="000000"/>
                      </a:solidFill>
                      <a:prstDash val="solid"/>
                    </a:lnT>
                    <a:solidFill>
                      <a:schemeClr val="tx1"/>
                    </a:solidFill>
                  </a:tcPr>
                </a:tc>
                <a:tc>
                  <a:txBody>
                    <a:bodyPr/>
                    <a:lstStyle/>
                    <a:p>
                      <a:pPr marL="13335" algn="ctr">
                        <a:lnSpc>
                          <a:spcPts val="1710"/>
                        </a:lnSpc>
                      </a:pPr>
                      <a:r>
                        <a:rPr sz="1500" b="1">
                          <a:solidFill>
                            <a:srgbClr val="FFFFFF"/>
                          </a:solidFill>
                          <a:latin typeface="Calibri"/>
                          <a:cs typeface="Calibri"/>
                        </a:rPr>
                        <a:t>Personnel</a:t>
                      </a:r>
                      <a:r>
                        <a:rPr sz="1500" b="1" spc="-80">
                          <a:solidFill>
                            <a:srgbClr val="FFFFFF"/>
                          </a:solidFill>
                          <a:latin typeface="Calibri"/>
                          <a:cs typeface="Calibri"/>
                        </a:rPr>
                        <a:t> </a:t>
                      </a:r>
                      <a:r>
                        <a:rPr sz="1500" b="1" spc="-10">
                          <a:solidFill>
                            <a:srgbClr val="FFFFFF"/>
                          </a:solidFill>
                          <a:latin typeface="Calibri"/>
                          <a:cs typeface="Calibri"/>
                        </a:rPr>
                        <a:t>Casualty</a:t>
                      </a:r>
                      <a:endParaRPr sz="1500">
                        <a:latin typeface="Calibri"/>
                        <a:cs typeface="Calibri"/>
                      </a:endParaRPr>
                    </a:p>
                    <a:p>
                      <a:pPr marL="13335" algn="ctr">
                        <a:lnSpc>
                          <a:spcPct val="100000"/>
                        </a:lnSpc>
                      </a:pPr>
                      <a:r>
                        <a:rPr sz="1500" b="1" spc="-10">
                          <a:solidFill>
                            <a:srgbClr val="FFFFFF"/>
                          </a:solidFill>
                          <a:latin typeface="Calibri"/>
                          <a:cs typeface="Calibri"/>
                        </a:rPr>
                        <a:t>Report</a:t>
                      </a:r>
                      <a:r>
                        <a:rPr lang="en-US" sz="1500" b="0" spc="-10">
                          <a:solidFill>
                            <a:schemeClr val="tx1"/>
                          </a:solidFill>
                          <a:latin typeface="Calibri"/>
                          <a:cs typeface="Calibri"/>
                        </a:rPr>
                        <a:t> </a:t>
                      </a:r>
                      <a:r>
                        <a:rPr sz="1500" b="1">
                          <a:solidFill>
                            <a:srgbClr val="FFFFFF"/>
                          </a:solidFill>
                          <a:latin typeface="Calibri"/>
                          <a:cs typeface="Calibri"/>
                        </a:rPr>
                        <a:t>(4</a:t>
                      </a:r>
                      <a:r>
                        <a:rPr sz="1500" b="1" spc="-20">
                          <a:solidFill>
                            <a:srgbClr val="FFFFFF"/>
                          </a:solidFill>
                          <a:latin typeface="Calibri"/>
                          <a:cs typeface="Calibri"/>
                        </a:rPr>
                        <a:t> </a:t>
                      </a:r>
                      <a:r>
                        <a:rPr sz="1500" b="1" spc="-10">
                          <a:solidFill>
                            <a:srgbClr val="FFFFFF"/>
                          </a:solidFill>
                          <a:latin typeface="Calibri"/>
                          <a:cs typeface="Calibri"/>
                        </a:rPr>
                        <a:t>hours)</a:t>
                      </a:r>
                      <a:endParaRPr sz="1500">
                        <a:latin typeface="Calibri"/>
                        <a:cs typeface="Calibri"/>
                      </a:endParaRPr>
                    </a:p>
                  </a:txBody>
                  <a:tcPr marL="0" marR="0" marT="0" marB="0" anchor="ctr">
                    <a:lnT w="12700">
                      <a:solidFill>
                        <a:srgbClr val="000000"/>
                      </a:solidFill>
                      <a:prstDash val="solid"/>
                    </a:lnT>
                    <a:solidFill>
                      <a:schemeClr val="tx1"/>
                    </a:solidFill>
                  </a:tcPr>
                </a:tc>
                <a:tc>
                  <a:txBody>
                    <a:bodyPr/>
                    <a:lstStyle/>
                    <a:p>
                      <a:pPr algn="ctr">
                        <a:lnSpc>
                          <a:spcPts val="1710"/>
                        </a:lnSpc>
                      </a:pPr>
                      <a:r>
                        <a:rPr sz="1500" b="1" spc="-20">
                          <a:solidFill>
                            <a:srgbClr val="FFFFFF"/>
                          </a:solidFill>
                          <a:latin typeface="Calibri"/>
                          <a:cs typeface="Calibri"/>
                        </a:rPr>
                        <a:t>SAIL</a:t>
                      </a:r>
                      <a:r>
                        <a:rPr lang="en-US" sz="1500" b="0" spc="0">
                          <a:solidFill>
                            <a:schemeClr val="tx1"/>
                          </a:solidFill>
                          <a:latin typeface="Calibri"/>
                          <a:cs typeface="Calibri"/>
                        </a:rPr>
                        <a:t> </a:t>
                      </a:r>
                      <a:r>
                        <a:rPr sz="1500" b="1" spc="-10">
                          <a:solidFill>
                            <a:srgbClr val="FFFFFF"/>
                          </a:solidFill>
                          <a:latin typeface="Calibri"/>
                          <a:cs typeface="Calibri"/>
                        </a:rPr>
                        <a:t>Referral*</a:t>
                      </a:r>
                      <a:endParaRPr sz="1500">
                        <a:latin typeface="Calibri"/>
                        <a:cs typeface="Calibri"/>
                      </a:endParaRPr>
                    </a:p>
                    <a:p>
                      <a:pPr algn="ctr">
                        <a:lnSpc>
                          <a:spcPct val="100000"/>
                        </a:lnSpc>
                      </a:pPr>
                      <a:r>
                        <a:rPr sz="1500" b="1">
                          <a:solidFill>
                            <a:srgbClr val="FFFFFF"/>
                          </a:solidFill>
                          <a:latin typeface="Calibri"/>
                          <a:cs typeface="Calibri"/>
                        </a:rPr>
                        <a:t>*</a:t>
                      </a:r>
                      <a:r>
                        <a:rPr sz="1500" b="1" spc="-10">
                          <a:solidFill>
                            <a:srgbClr val="FFFFFF"/>
                          </a:solidFill>
                          <a:latin typeface="Calibri"/>
                          <a:cs typeface="Calibri"/>
                        </a:rPr>
                        <a:t> </a:t>
                      </a:r>
                      <a:r>
                        <a:rPr sz="1500" b="1" spc="-20">
                          <a:solidFill>
                            <a:srgbClr val="FFFFFF"/>
                          </a:solidFill>
                          <a:latin typeface="Calibri"/>
                          <a:cs typeface="Calibri"/>
                        </a:rPr>
                        <a:t>(see</a:t>
                      </a:r>
                      <a:r>
                        <a:rPr lang="en-US" sz="1500" b="0" spc="0">
                          <a:solidFill>
                            <a:schemeClr val="tx1"/>
                          </a:solidFill>
                          <a:latin typeface="Calibri"/>
                          <a:cs typeface="Calibri"/>
                        </a:rPr>
                        <a:t> </a:t>
                      </a:r>
                      <a:r>
                        <a:rPr sz="1500" b="1" spc="-10">
                          <a:solidFill>
                            <a:srgbClr val="FFFFFF"/>
                          </a:solidFill>
                          <a:latin typeface="Calibri"/>
                          <a:cs typeface="Calibri"/>
                        </a:rPr>
                        <a:t>below)</a:t>
                      </a:r>
                      <a:endParaRPr sz="1500">
                        <a:latin typeface="Calibri"/>
                        <a:cs typeface="Calibri"/>
                      </a:endParaRPr>
                    </a:p>
                  </a:txBody>
                  <a:tcPr marL="0" marR="0" marT="0" marB="0" anchor="ctr">
                    <a:lnT w="12700">
                      <a:solidFill>
                        <a:srgbClr val="000000"/>
                      </a:solidFill>
                      <a:prstDash val="solid"/>
                    </a:lnT>
                    <a:solidFill>
                      <a:schemeClr val="tx1"/>
                    </a:solidFill>
                  </a:tcPr>
                </a:tc>
                <a:tc>
                  <a:txBody>
                    <a:bodyPr/>
                    <a:lstStyle/>
                    <a:p>
                      <a:pPr marL="2540" algn="ctr">
                        <a:lnSpc>
                          <a:spcPts val="1710"/>
                        </a:lnSpc>
                      </a:pPr>
                      <a:r>
                        <a:rPr sz="1500" b="1" spc="-10">
                          <a:solidFill>
                            <a:srgbClr val="FFFFFF"/>
                          </a:solidFill>
                          <a:latin typeface="Calibri"/>
                          <a:cs typeface="Calibri"/>
                        </a:rPr>
                        <a:t>DoDSER</a:t>
                      </a:r>
                      <a:endParaRPr sz="1500">
                        <a:latin typeface="Calibri"/>
                        <a:cs typeface="Calibri"/>
                      </a:endParaRPr>
                    </a:p>
                    <a:p>
                      <a:pPr marL="1270" algn="ctr">
                        <a:lnSpc>
                          <a:spcPct val="100000"/>
                        </a:lnSpc>
                      </a:pPr>
                      <a:r>
                        <a:rPr sz="1500" b="1" spc="-20">
                          <a:solidFill>
                            <a:srgbClr val="FFFFFF"/>
                          </a:solidFill>
                          <a:latin typeface="Calibri"/>
                          <a:cs typeface="Calibri"/>
                        </a:rPr>
                        <a:t>(see</a:t>
                      </a:r>
                      <a:r>
                        <a:rPr lang="en-US" sz="1500" b="0" spc="0">
                          <a:solidFill>
                            <a:schemeClr val="tx1"/>
                          </a:solidFill>
                          <a:latin typeface="Calibri"/>
                          <a:cs typeface="Calibri"/>
                        </a:rPr>
                        <a:t> </a:t>
                      </a:r>
                      <a:r>
                        <a:rPr sz="1500" b="1" spc="-10">
                          <a:solidFill>
                            <a:srgbClr val="FFFFFF"/>
                          </a:solidFill>
                          <a:latin typeface="Calibri"/>
                          <a:cs typeface="Calibri"/>
                        </a:rPr>
                        <a:t>below)</a:t>
                      </a:r>
                      <a:endParaRPr sz="1500">
                        <a:latin typeface="Calibri"/>
                        <a:cs typeface="Calibri"/>
                      </a:endParaRPr>
                    </a:p>
                  </a:txBody>
                  <a:tcPr marL="0" marR="0" marT="0" marB="0" anchor="ctr">
                    <a:lnR w="12700">
                      <a:solidFill>
                        <a:srgbClr val="000000"/>
                      </a:solidFill>
                      <a:prstDash val="solid"/>
                    </a:lnR>
                    <a:lnT w="12700">
                      <a:solidFill>
                        <a:srgbClr val="000000"/>
                      </a:solidFill>
                      <a:prstDash val="solid"/>
                    </a:lnT>
                    <a:solidFill>
                      <a:schemeClr val="tx1"/>
                    </a:solidFill>
                  </a:tcPr>
                </a:tc>
                <a:extLst>
                  <a:ext uri="{0D108BD9-81ED-4DB2-BD59-A6C34878D82A}">
                    <a16:rowId xmlns:a16="http://schemas.microsoft.com/office/drawing/2014/main" val="10000"/>
                  </a:ext>
                </a:extLst>
              </a:tr>
              <a:tr h="222753">
                <a:tc>
                  <a:txBody>
                    <a:bodyPr/>
                    <a:lstStyle/>
                    <a:p>
                      <a:pPr marL="68580">
                        <a:lnSpc>
                          <a:spcPts val="1710"/>
                        </a:lnSpc>
                      </a:pPr>
                      <a:r>
                        <a:rPr sz="1500" spc="-10">
                          <a:latin typeface="Calibri"/>
                          <a:cs typeface="Calibri"/>
                        </a:rPr>
                        <a:t>Suicide-related</a:t>
                      </a:r>
                      <a:r>
                        <a:rPr lang="en-US" sz="1500" spc="0">
                          <a:latin typeface="Calibri"/>
                          <a:cs typeface="Calibri"/>
                        </a:rPr>
                        <a:t> </a:t>
                      </a:r>
                      <a:r>
                        <a:rPr sz="1500" spc="-10">
                          <a:latin typeface="Calibri"/>
                          <a:cs typeface="Calibri"/>
                        </a:rPr>
                        <a:t>Behavior</a:t>
                      </a:r>
                      <a:endParaRPr sz="1500">
                        <a:latin typeface="Calibri"/>
                        <a:cs typeface="Calibri"/>
                      </a:endParaRPr>
                    </a:p>
                  </a:txBody>
                  <a:tcPr marL="0" marR="0" marT="0" marB="0" anchor="ctr">
                    <a:lnL w="12700">
                      <a:solidFill>
                        <a:srgbClr val="000000"/>
                      </a:solidFill>
                      <a:prstDash val="solid"/>
                    </a:lnL>
                    <a:solidFill>
                      <a:srgbClr val="D9D9D9"/>
                    </a:solidFill>
                  </a:tcPr>
                </a:tc>
                <a:tc>
                  <a:txBody>
                    <a:bodyPr/>
                    <a:lstStyle/>
                    <a:p>
                      <a:pPr marL="284480" algn="ctr">
                        <a:lnSpc>
                          <a:spcPct val="100000"/>
                        </a:lnSpc>
                        <a:spcBef>
                          <a:spcPts val="680"/>
                        </a:spcBef>
                      </a:pPr>
                      <a:r>
                        <a:rPr sz="1300" b="1" spc="-50">
                          <a:solidFill>
                            <a:srgbClr val="27425F"/>
                          </a:solidFill>
                          <a:latin typeface="Wingdings"/>
                          <a:cs typeface="Wingdings"/>
                        </a:rPr>
                        <a:t></a:t>
                      </a:r>
                      <a:endParaRPr sz="1300" b="1">
                        <a:latin typeface="Wingdings"/>
                        <a:cs typeface="Wingdings"/>
                      </a:endParaRPr>
                    </a:p>
                  </a:txBody>
                  <a:tcPr marL="0" marR="0" marT="86360" marB="0" anchor="ctr">
                    <a:solidFill>
                      <a:srgbClr val="D9D9D9"/>
                    </a:solidFill>
                  </a:tcPr>
                </a:tc>
                <a:tc>
                  <a:txBody>
                    <a:bodyPr/>
                    <a:lstStyle/>
                    <a:p>
                      <a:pPr algn="ctr">
                        <a:lnSpc>
                          <a:spcPct val="100000"/>
                        </a:lnSpc>
                      </a:pPr>
                      <a:endParaRPr sz="1300" b="1">
                        <a:latin typeface="Times New Roman"/>
                        <a:cs typeface="Times New Roman"/>
                      </a:endParaRPr>
                    </a:p>
                  </a:txBody>
                  <a:tcPr marL="0" marR="0" marT="0" marB="0" anchor="ctr">
                    <a:solidFill>
                      <a:srgbClr val="D9D9D9"/>
                    </a:solidFill>
                  </a:tcPr>
                </a:tc>
                <a:tc>
                  <a:txBody>
                    <a:bodyPr/>
                    <a:lstStyle/>
                    <a:p>
                      <a:pPr algn="ctr">
                        <a:lnSpc>
                          <a:spcPct val="100000"/>
                        </a:lnSpc>
                      </a:pPr>
                      <a:endParaRPr sz="1300" b="1">
                        <a:latin typeface="Times New Roman"/>
                        <a:cs typeface="Times New Roman"/>
                      </a:endParaRPr>
                    </a:p>
                  </a:txBody>
                  <a:tcPr marL="0" marR="0" marT="0" marB="0" anchor="ctr">
                    <a:solidFill>
                      <a:srgbClr val="D9D9D9"/>
                    </a:solidFill>
                  </a:tcPr>
                </a:tc>
                <a:tc>
                  <a:txBody>
                    <a:bodyPr/>
                    <a:lstStyle/>
                    <a:p>
                      <a:pPr marL="255270" algn="ctr">
                        <a:lnSpc>
                          <a:spcPct val="100000"/>
                        </a:lnSpc>
                        <a:spcBef>
                          <a:spcPts val="680"/>
                        </a:spcBef>
                      </a:pPr>
                      <a:r>
                        <a:rPr sz="1300" b="1" spc="-50">
                          <a:solidFill>
                            <a:srgbClr val="27425F"/>
                          </a:solidFill>
                          <a:latin typeface="Wingdings"/>
                          <a:cs typeface="Wingdings"/>
                        </a:rPr>
                        <a:t></a:t>
                      </a:r>
                      <a:endParaRPr sz="1300" b="1">
                        <a:latin typeface="Wingdings"/>
                        <a:cs typeface="Wingdings"/>
                      </a:endParaRPr>
                    </a:p>
                  </a:txBody>
                  <a:tcPr marL="0" marR="0" marT="86360" marB="0" anchor="ctr">
                    <a:solidFill>
                      <a:srgbClr val="D9D9D9"/>
                    </a:solidFill>
                  </a:tcPr>
                </a:tc>
                <a:tc>
                  <a:txBody>
                    <a:bodyPr/>
                    <a:lstStyle/>
                    <a:p>
                      <a:pPr marL="1905" algn="ctr">
                        <a:lnSpc>
                          <a:spcPts val="2160"/>
                        </a:lnSpc>
                      </a:pPr>
                      <a:r>
                        <a:rPr sz="1900" b="1" spc="-50">
                          <a:solidFill>
                            <a:srgbClr val="27425F"/>
                          </a:solidFill>
                          <a:latin typeface="Calibri"/>
                          <a:cs typeface="Calibri"/>
                        </a:rPr>
                        <a:t>*</a:t>
                      </a:r>
                      <a:endParaRPr sz="1900">
                        <a:latin typeface="Calibri"/>
                        <a:cs typeface="Calibri"/>
                      </a:endParaRPr>
                    </a:p>
                  </a:txBody>
                  <a:tcPr marL="0" marR="0" marT="0" marB="0" anchor="ctr">
                    <a:lnR w="12700">
                      <a:solidFill>
                        <a:srgbClr val="000000"/>
                      </a:solidFill>
                      <a:prstDash val="solid"/>
                    </a:lnR>
                    <a:solidFill>
                      <a:srgbClr val="D9D9D9"/>
                    </a:solidFill>
                  </a:tcPr>
                </a:tc>
                <a:extLst>
                  <a:ext uri="{0D108BD9-81ED-4DB2-BD59-A6C34878D82A}">
                    <a16:rowId xmlns:a16="http://schemas.microsoft.com/office/drawing/2014/main" val="10001"/>
                  </a:ext>
                </a:extLst>
              </a:tr>
              <a:tr h="228136">
                <a:tc>
                  <a:txBody>
                    <a:bodyPr/>
                    <a:lstStyle/>
                    <a:p>
                      <a:pPr marL="68580">
                        <a:lnSpc>
                          <a:spcPts val="1710"/>
                        </a:lnSpc>
                      </a:pPr>
                      <a:r>
                        <a:rPr sz="1500">
                          <a:latin typeface="Calibri"/>
                          <a:cs typeface="Calibri"/>
                        </a:rPr>
                        <a:t>Death</a:t>
                      </a:r>
                      <a:r>
                        <a:rPr sz="1500" spc="-30">
                          <a:latin typeface="Calibri"/>
                          <a:cs typeface="Calibri"/>
                        </a:rPr>
                        <a:t> </a:t>
                      </a:r>
                      <a:r>
                        <a:rPr sz="1500">
                          <a:latin typeface="Calibri"/>
                          <a:cs typeface="Calibri"/>
                        </a:rPr>
                        <a:t>by</a:t>
                      </a:r>
                      <a:r>
                        <a:rPr sz="1500" spc="-15">
                          <a:latin typeface="Calibri"/>
                          <a:cs typeface="Calibri"/>
                        </a:rPr>
                        <a:t> </a:t>
                      </a:r>
                      <a:r>
                        <a:rPr sz="1500" spc="-10">
                          <a:latin typeface="Calibri"/>
                          <a:cs typeface="Calibri"/>
                        </a:rPr>
                        <a:t>Suicide</a:t>
                      </a:r>
                      <a:endParaRPr sz="1500">
                        <a:latin typeface="Calibri"/>
                        <a:cs typeface="Calibri"/>
                      </a:endParaRPr>
                    </a:p>
                  </a:txBody>
                  <a:tcPr marL="0" marR="0" marT="0" marB="0" anchor="ctr">
                    <a:lnL w="12700">
                      <a:solidFill>
                        <a:srgbClr val="000000"/>
                      </a:solidFill>
                      <a:prstDash val="solid"/>
                    </a:lnL>
                    <a:lnB w="12700">
                      <a:solidFill>
                        <a:srgbClr val="000000"/>
                      </a:solidFill>
                      <a:prstDash val="solid"/>
                    </a:lnB>
                  </a:tcPr>
                </a:tc>
                <a:tc>
                  <a:txBody>
                    <a:bodyPr/>
                    <a:lstStyle/>
                    <a:p>
                      <a:pPr algn="ctr">
                        <a:lnSpc>
                          <a:spcPct val="100000"/>
                        </a:lnSpc>
                      </a:pPr>
                      <a:endParaRPr sz="1300" b="1">
                        <a:latin typeface="Times New Roman"/>
                        <a:cs typeface="Times New Roman"/>
                      </a:endParaRPr>
                    </a:p>
                  </a:txBody>
                  <a:tcPr marL="0" marR="0" marT="0" marB="0" anchor="ctr">
                    <a:lnB w="12700">
                      <a:solidFill>
                        <a:srgbClr val="000000"/>
                      </a:solidFill>
                      <a:prstDash val="solid"/>
                    </a:lnB>
                  </a:tcPr>
                </a:tc>
                <a:tc>
                  <a:txBody>
                    <a:bodyPr/>
                    <a:lstStyle/>
                    <a:p>
                      <a:pPr marR="224790" algn="ctr">
                        <a:lnSpc>
                          <a:spcPct val="100000"/>
                        </a:lnSpc>
                        <a:spcBef>
                          <a:spcPts val="680"/>
                        </a:spcBef>
                      </a:pPr>
                      <a:r>
                        <a:rPr sz="1300" b="1" spc="-50">
                          <a:solidFill>
                            <a:srgbClr val="27425F"/>
                          </a:solidFill>
                          <a:latin typeface="Wingdings"/>
                          <a:cs typeface="Wingdings"/>
                        </a:rPr>
                        <a:t></a:t>
                      </a:r>
                      <a:endParaRPr sz="1300" b="1">
                        <a:latin typeface="Wingdings"/>
                        <a:cs typeface="Wingdings"/>
                      </a:endParaRPr>
                    </a:p>
                  </a:txBody>
                  <a:tcPr marL="0" marR="0" marT="86360" marB="0" anchor="ctr">
                    <a:lnB w="12700">
                      <a:solidFill>
                        <a:srgbClr val="000000"/>
                      </a:solidFill>
                      <a:prstDash val="solid"/>
                    </a:lnB>
                  </a:tcPr>
                </a:tc>
                <a:tc>
                  <a:txBody>
                    <a:bodyPr/>
                    <a:lstStyle/>
                    <a:p>
                      <a:pPr marR="264160" algn="ctr">
                        <a:lnSpc>
                          <a:spcPct val="100000"/>
                        </a:lnSpc>
                        <a:spcBef>
                          <a:spcPts val="680"/>
                        </a:spcBef>
                      </a:pPr>
                      <a:r>
                        <a:rPr sz="1300" b="1" spc="-50">
                          <a:solidFill>
                            <a:srgbClr val="27425F"/>
                          </a:solidFill>
                          <a:latin typeface="Wingdings"/>
                          <a:cs typeface="Wingdings"/>
                        </a:rPr>
                        <a:t></a:t>
                      </a:r>
                      <a:endParaRPr sz="1300" b="1">
                        <a:latin typeface="Wingdings"/>
                        <a:cs typeface="Wingdings"/>
                      </a:endParaRPr>
                    </a:p>
                  </a:txBody>
                  <a:tcPr marL="0" marR="0" marT="86360" marB="0" anchor="ctr">
                    <a:lnB w="12700">
                      <a:solidFill>
                        <a:srgbClr val="000000"/>
                      </a:solidFill>
                      <a:prstDash val="solid"/>
                    </a:lnB>
                  </a:tcPr>
                </a:tc>
                <a:tc>
                  <a:txBody>
                    <a:bodyPr/>
                    <a:lstStyle/>
                    <a:p>
                      <a:pPr algn="ctr">
                        <a:lnSpc>
                          <a:spcPct val="100000"/>
                        </a:lnSpc>
                      </a:pPr>
                      <a:endParaRPr sz="1300" b="1">
                        <a:latin typeface="Times New Roman"/>
                        <a:cs typeface="Times New Roman"/>
                      </a:endParaRPr>
                    </a:p>
                  </a:txBody>
                  <a:tcPr marL="0" marR="0" marT="0" marB="0" anchor="ctr">
                    <a:lnB w="12700">
                      <a:solidFill>
                        <a:srgbClr val="000000"/>
                      </a:solidFill>
                      <a:prstDash val="solid"/>
                    </a:lnB>
                  </a:tcPr>
                </a:tc>
                <a:tc>
                  <a:txBody>
                    <a:bodyPr/>
                    <a:lstStyle/>
                    <a:p>
                      <a:pPr marL="219710" algn="ctr">
                        <a:lnSpc>
                          <a:spcPct val="100000"/>
                        </a:lnSpc>
                        <a:spcBef>
                          <a:spcPts val="680"/>
                        </a:spcBef>
                      </a:pPr>
                      <a:r>
                        <a:rPr sz="1300" b="1" spc="-50">
                          <a:solidFill>
                            <a:srgbClr val="27425F"/>
                          </a:solidFill>
                          <a:latin typeface="Wingdings"/>
                          <a:cs typeface="Wingdings"/>
                        </a:rPr>
                        <a:t></a:t>
                      </a:r>
                      <a:endParaRPr sz="1300" b="1">
                        <a:latin typeface="Wingdings"/>
                        <a:cs typeface="Wingdings"/>
                      </a:endParaRPr>
                    </a:p>
                  </a:txBody>
                  <a:tcPr marL="0" marR="0" marT="86360" marB="0" anchor="ctr">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64755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F2DDD-7705-0095-979B-99F4A06C10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2B38C7-7D86-BEF1-087D-043A49059B3B}"/>
              </a:ext>
            </a:extLst>
          </p:cNvPr>
          <p:cNvSpPr>
            <a:spLocks noGrp="1"/>
          </p:cNvSpPr>
          <p:nvPr>
            <p:ph type="title"/>
          </p:nvPr>
        </p:nvSpPr>
        <p:spPr>
          <a:xfrm>
            <a:off x="838200" y="365188"/>
            <a:ext cx="10515600" cy="1325563"/>
          </a:xfrm>
        </p:spPr>
        <p:txBody>
          <a:bodyPr/>
          <a:lstStyle/>
          <a:p>
            <a:r>
              <a:rPr lang="en-US" sz="4400" b="1">
                <a:solidFill>
                  <a:schemeClr val="bg1"/>
                </a:solidFill>
                <a:latin typeface="Franklin Gothic Medium" panose="020B0603020102020204" pitchFamily="34" charset="0"/>
                <a:cs typeface="Segoe UI"/>
              </a:rPr>
              <a:t>Crisis Response Plan</a:t>
            </a:r>
            <a:endParaRPr lang="en-US" b="1">
              <a:solidFill>
                <a:schemeClr val="bg1"/>
              </a:solidFill>
              <a:latin typeface="Franklin Gothic Medium" panose="020B0603020102020204" pitchFamily="34" charset="0"/>
              <a:cs typeface="Segoe UI"/>
            </a:endParaRPr>
          </a:p>
        </p:txBody>
      </p:sp>
      <p:sp>
        <p:nvSpPr>
          <p:cNvPr id="8" name="object 3">
            <a:extLst>
              <a:ext uri="{FF2B5EF4-FFF2-40B4-BE49-F238E27FC236}">
                <a16:creationId xmlns:a16="http://schemas.microsoft.com/office/drawing/2014/main" id="{63F1A3E8-EE95-8164-FD00-AE5C4B1CA379}"/>
              </a:ext>
            </a:extLst>
          </p:cNvPr>
          <p:cNvSpPr txBox="1"/>
          <p:nvPr/>
        </p:nvSpPr>
        <p:spPr>
          <a:xfrm>
            <a:off x="662607" y="3140281"/>
            <a:ext cx="11329783" cy="2962991"/>
          </a:xfrm>
          <a:prstGeom prst="rect">
            <a:avLst/>
          </a:prstGeom>
        </p:spPr>
        <p:txBody>
          <a:bodyPr vert="horz" wrap="square" lIns="0" tIns="38735" rIns="0" bIns="0" rtlCol="0" anchor="t">
            <a:spAutoFit/>
          </a:bodyPr>
          <a:lstStyle/>
          <a:p>
            <a:pPr marL="526415" indent="-285750">
              <a:spcAft>
                <a:spcPts val="900"/>
              </a:spcAft>
              <a:buSzPct val="70000"/>
              <a:buFont typeface="System Font Regular"/>
              <a:buChar char="►"/>
              <a:tabLst>
                <a:tab pos="240665" algn="l"/>
              </a:tabLst>
            </a:pPr>
            <a:r>
              <a:rPr sz="1600" spc="10">
                <a:latin typeface="Segoe UI"/>
                <a:cs typeface="Arial"/>
              </a:rPr>
              <a:t>Access to medical treatment facilities and resources when in homeport vs. </a:t>
            </a:r>
            <a:r>
              <a:rPr lang="en-US" sz="1600" spc="10">
                <a:latin typeface="Segoe UI"/>
                <a:cs typeface="Arial"/>
              </a:rPr>
              <a:t>Foreign port</a:t>
            </a:r>
            <a:r>
              <a:rPr sz="1600" spc="10">
                <a:latin typeface="Segoe UI"/>
                <a:cs typeface="Arial"/>
              </a:rPr>
              <a:t>, shore installation vs. afloat command</a:t>
            </a:r>
            <a:endParaRPr lang="en-US" sz="1600" spc="10">
              <a:latin typeface="Segoe UI"/>
              <a:cs typeface="Arial"/>
            </a:endParaRPr>
          </a:p>
          <a:p>
            <a:pPr marL="527050" marR="136525" indent="-285750">
              <a:spcAft>
                <a:spcPts val="900"/>
              </a:spcAft>
              <a:buSzPct val="70000"/>
              <a:buFont typeface="System Font Regular"/>
              <a:buChar char="►"/>
              <a:tabLst>
                <a:tab pos="241300" algn="l"/>
              </a:tabLst>
            </a:pPr>
            <a:r>
              <a:rPr sz="1600" spc="10">
                <a:latin typeface="Segoe UI"/>
                <a:cs typeface="Arial"/>
              </a:rPr>
              <a:t>Immediate environmental precautions such as reducing access to lethal means of suicide (includes establishing local storage procedures)</a:t>
            </a:r>
          </a:p>
          <a:p>
            <a:pPr marL="527050" marR="40005" indent="-285750">
              <a:spcAft>
                <a:spcPts val="900"/>
              </a:spcAft>
              <a:buSzPct val="70000"/>
              <a:buFont typeface="System Font Regular"/>
              <a:buChar char="►"/>
              <a:tabLst>
                <a:tab pos="241300" algn="l"/>
              </a:tabLst>
            </a:pPr>
            <a:r>
              <a:rPr sz="1600" spc="10">
                <a:latin typeface="Segoe UI"/>
                <a:cs typeface="Arial"/>
              </a:rPr>
              <a:t>Procedures for conducting safety watch and transporting an immediate-risk person to appropriate medical personnel and/or facilities for evaluation</a:t>
            </a:r>
          </a:p>
          <a:p>
            <a:pPr marL="526415" indent="-285750">
              <a:spcAft>
                <a:spcPts val="900"/>
              </a:spcAft>
              <a:buSzPct val="70000"/>
              <a:buFont typeface="System Font Regular"/>
              <a:buChar char="►"/>
              <a:tabLst>
                <a:tab pos="240665" algn="l"/>
              </a:tabLst>
            </a:pPr>
            <a:r>
              <a:rPr sz="1600" spc="10">
                <a:latin typeface="Segoe UI"/>
                <a:cs typeface="Arial"/>
              </a:rPr>
              <a:t>Procedures for responding to concerning social media, text or email content </a:t>
            </a:r>
            <a:r>
              <a:rPr lang="en-US" sz="1600" spc="10">
                <a:latin typeface="Segoe UI"/>
                <a:cs typeface="Arial"/>
              </a:rPr>
              <a:t>and assisting</a:t>
            </a:r>
            <a:r>
              <a:rPr sz="1600" spc="10">
                <a:latin typeface="Segoe UI"/>
                <a:cs typeface="Arial"/>
              </a:rPr>
              <a:t> a distressed caller (or someone who calls the command out of </a:t>
            </a:r>
            <a:r>
              <a:rPr lang="en-US" sz="1600" spc="10">
                <a:latin typeface="Segoe UI"/>
                <a:cs typeface="Arial"/>
              </a:rPr>
              <a:t>concern for</a:t>
            </a:r>
            <a:r>
              <a:rPr sz="1600" spc="10">
                <a:latin typeface="Segoe UI"/>
                <a:cs typeface="Arial"/>
              </a:rPr>
              <a:t> a Sailor). Ensure training for all pertinent personnel such as QD/CDO/OOD/duty section leaders</a:t>
            </a:r>
          </a:p>
          <a:p>
            <a:pPr marL="526415" indent="-285750">
              <a:spcAft>
                <a:spcPts val="900"/>
              </a:spcAft>
              <a:buSzPct val="70000"/>
              <a:buFont typeface="System Font Regular"/>
              <a:buChar char="►"/>
              <a:tabLst>
                <a:tab pos="240665" algn="l"/>
              </a:tabLst>
            </a:pPr>
            <a:r>
              <a:rPr sz="1600" spc="10">
                <a:latin typeface="Segoe UI"/>
                <a:cs typeface="Arial"/>
              </a:rPr>
              <a:t>Responding to an SRB including SAIL referral</a:t>
            </a:r>
          </a:p>
        </p:txBody>
      </p:sp>
      <p:sp>
        <p:nvSpPr>
          <p:cNvPr id="9" name="TextBox 8">
            <a:extLst>
              <a:ext uri="{FF2B5EF4-FFF2-40B4-BE49-F238E27FC236}">
                <a16:creationId xmlns:a16="http://schemas.microsoft.com/office/drawing/2014/main" id="{B804FB24-8398-9926-D4F7-ABC92494191A}"/>
              </a:ext>
            </a:extLst>
          </p:cNvPr>
          <p:cNvSpPr txBox="1"/>
          <p:nvPr/>
        </p:nvSpPr>
        <p:spPr>
          <a:xfrm>
            <a:off x="553104" y="1643142"/>
            <a:ext cx="11160672" cy="923330"/>
          </a:xfrm>
          <a:prstGeom prst="rect">
            <a:avLst/>
          </a:prstGeom>
          <a:noFill/>
        </p:spPr>
        <p:txBody>
          <a:bodyPr wrap="square">
            <a:spAutoFit/>
          </a:bodyPr>
          <a:lstStyle/>
          <a:p>
            <a:pPr marL="12700" marR="98425">
              <a:spcBef>
                <a:spcPts val="305"/>
              </a:spcBef>
            </a:pPr>
            <a:r>
              <a:rPr lang="en-US" b="1" spc="-10">
                <a:latin typeface="Segoe UI"/>
                <a:cs typeface="Arial"/>
              </a:rPr>
              <a:t>OPNAVINST</a:t>
            </a:r>
            <a:r>
              <a:rPr lang="en-US" b="1" spc="-40">
                <a:latin typeface="Segoe UI"/>
                <a:cs typeface="Arial"/>
              </a:rPr>
              <a:t> </a:t>
            </a:r>
            <a:r>
              <a:rPr lang="en-US" b="1">
                <a:latin typeface="Segoe UI"/>
                <a:cs typeface="Arial"/>
              </a:rPr>
              <a:t>1720.4B</a:t>
            </a:r>
            <a:r>
              <a:rPr lang="en-US" b="1" spc="-25">
                <a:latin typeface="Segoe UI"/>
                <a:cs typeface="Arial"/>
              </a:rPr>
              <a:t> </a:t>
            </a:r>
            <a:r>
              <a:rPr lang="en-US" b="1">
                <a:latin typeface="Segoe UI"/>
                <a:cs typeface="Arial"/>
              </a:rPr>
              <a:t>requires</a:t>
            </a:r>
            <a:r>
              <a:rPr lang="en-US" b="1" spc="-30">
                <a:latin typeface="Segoe UI"/>
                <a:cs typeface="Arial"/>
              </a:rPr>
              <a:t> </a:t>
            </a:r>
            <a:r>
              <a:rPr lang="en-US" b="1">
                <a:latin typeface="Segoe UI"/>
                <a:cs typeface="Arial"/>
              </a:rPr>
              <a:t>all</a:t>
            </a:r>
            <a:r>
              <a:rPr lang="en-US" b="1" spc="-25">
                <a:latin typeface="Segoe UI"/>
                <a:cs typeface="Arial"/>
              </a:rPr>
              <a:t> </a:t>
            </a:r>
            <a:r>
              <a:rPr lang="en-US" b="1">
                <a:latin typeface="Segoe UI"/>
                <a:cs typeface="Arial"/>
              </a:rPr>
              <a:t>commands</a:t>
            </a:r>
            <a:r>
              <a:rPr lang="en-US" b="1" spc="-35">
                <a:latin typeface="Segoe UI"/>
                <a:cs typeface="Arial"/>
              </a:rPr>
              <a:t> </a:t>
            </a:r>
            <a:r>
              <a:rPr lang="en-US" b="1">
                <a:latin typeface="Segoe UI"/>
                <a:cs typeface="Arial"/>
              </a:rPr>
              <a:t>to</a:t>
            </a:r>
            <a:r>
              <a:rPr lang="en-US" b="1" spc="-45">
                <a:latin typeface="Segoe UI"/>
                <a:cs typeface="Arial"/>
              </a:rPr>
              <a:t> </a:t>
            </a:r>
            <a:r>
              <a:rPr lang="en-US" b="1">
                <a:latin typeface="Segoe UI"/>
                <a:cs typeface="Arial"/>
              </a:rPr>
              <a:t>develop</a:t>
            </a:r>
            <a:r>
              <a:rPr lang="en-US" b="1" spc="-10">
                <a:latin typeface="Segoe UI"/>
                <a:cs typeface="Arial"/>
              </a:rPr>
              <a:t> </a:t>
            </a:r>
            <a:r>
              <a:rPr lang="en-US" b="1">
                <a:latin typeface="Segoe UI"/>
                <a:cs typeface="Arial"/>
              </a:rPr>
              <a:t>and</a:t>
            </a:r>
            <a:r>
              <a:rPr lang="en-US" b="1" spc="-45">
                <a:latin typeface="Segoe UI"/>
                <a:cs typeface="Arial"/>
              </a:rPr>
              <a:t> </a:t>
            </a:r>
            <a:r>
              <a:rPr lang="en-US" b="1">
                <a:latin typeface="Segoe UI"/>
                <a:cs typeface="Arial"/>
              </a:rPr>
              <a:t>maintain</a:t>
            </a:r>
            <a:r>
              <a:rPr lang="en-US" b="1" spc="-35">
                <a:latin typeface="Segoe UI"/>
                <a:cs typeface="Arial"/>
              </a:rPr>
              <a:t> </a:t>
            </a:r>
            <a:r>
              <a:rPr lang="en-US" b="1" spc="-50">
                <a:latin typeface="Segoe UI"/>
                <a:cs typeface="Arial"/>
              </a:rPr>
              <a:t>a </a:t>
            </a:r>
            <a:r>
              <a:rPr lang="en-US" b="1">
                <a:latin typeface="Segoe UI"/>
                <a:cs typeface="Arial"/>
              </a:rPr>
              <a:t>documented</a:t>
            </a:r>
            <a:r>
              <a:rPr lang="en-US" b="1" spc="-45">
                <a:latin typeface="Segoe UI"/>
                <a:cs typeface="Arial"/>
              </a:rPr>
              <a:t> </a:t>
            </a:r>
            <a:r>
              <a:rPr lang="en-US" b="1">
                <a:latin typeface="Segoe UI"/>
                <a:cs typeface="Arial"/>
              </a:rPr>
              <a:t>and</a:t>
            </a:r>
            <a:r>
              <a:rPr lang="en-US" b="1" spc="-15">
                <a:latin typeface="Segoe UI"/>
                <a:cs typeface="Arial"/>
              </a:rPr>
              <a:t> </a:t>
            </a:r>
            <a:r>
              <a:rPr lang="en-US" b="1">
                <a:latin typeface="Segoe UI"/>
                <a:cs typeface="Arial"/>
              </a:rPr>
              <a:t>tailored</a:t>
            </a:r>
            <a:r>
              <a:rPr lang="en-US" b="1" spc="-15">
                <a:latin typeface="Segoe UI"/>
                <a:cs typeface="Arial"/>
              </a:rPr>
              <a:t> </a:t>
            </a:r>
            <a:r>
              <a:rPr lang="en-US" b="1">
                <a:latin typeface="Segoe UI"/>
                <a:cs typeface="Arial"/>
              </a:rPr>
              <a:t>crisis</a:t>
            </a:r>
            <a:r>
              <a:rPr lang="en-US" b="1" spc="15">
                <a:latin typeface="Segoe UI"/>
                <a:cs typeface="Arial"/>
              </a:rPr>
              <a:t> </a:t>
            </a:r>
            <a:r>
              <a:rPr lang="en-US" b="1">
                <a:latin typeface="Segoe UI"/>
                <a:cs typeface="Arial"/>
              </a:rPr>
              <a:t>response</a:t>
            </a:r>
            <a:r>
              <a:rPr lang="en-US" b="1" spc="-35">
                <a:latin typeface="Segoe UI"/>
                <a:cs typeface="Arial"/>
              </a:rPr>
              <a:t> </a:t>
            </a:r>
            <a:r>
              <a:rPr lang="en-US" b="1">
                <a:latin typeface="Segoe UI"/>
                <a:cs typeface="Arial"/>
              </a:rPr>
              <a:t>plan</a:t>
            </a:r>
            <a:r>
              <a:rPr lang="en-US" b="1" spc="-15">
                <a:latin typeface="Segoe UI"/>
                <a:cs typeface="Arial"/>
              </a:rPr>
              <a:t> </a:t>
            </a:r>
            <a:r>
              <a:rPr lang="en-US" b="1">
                <a:latin typeface="Segoe UI"/>
                <a:cs typeface="Arial"/>
              </a:rPr>
              <a:t>to</a:t>
            </a:r>
            <a:r>
              <a:rPr lang="en-US" b="1" spc="-25">
                <a:latin typeface="Segoe UI"/>
                <a:cs typeface="Arial"/>
              </a:rPr>
              <a:t> </a:t>
            </a:r>
            <a:r>
              <a:rPr lang="en-US" b="1">
                <a:latin typeface="Segoe UI"/>
                <a:cs typeface="Arial"/>
              </a:rPr>
              <a:t>appropriately</a:t>
            </a:r>
            <a:r>
              <a:rPr lang="en-US" b="1" spc="-30">
                <a:latin typeface="Segoe UI"/>
                <a:cs typeface="Arial"/>
              </a:rPr>
              <a:t> </a:t>
            </a:r>
            <a:r>
              <a:rPr lang="en-US" b="1">
                <a:latin typeface="Segoe UI"/>
                <a:cs typeface="Arial"/>
              </a:rPr>
              <a:t>respond</a:t>
            </a:r>
            <a:r>
              <a:rPr lang="en-US" b="1" spc="-30">
                <a:latin typeface="Segoe UI"/>
                <a:cs typeface="Arial"/>
              </a:rPr>
              <a:t> </a:t>
            </a:r>
            <a:r>
              <a:rPr lang="en-US" b="1" spc="-25">
                <a:latin typeface="Segoe UI"/>
                <a:cs typeface="Arial"/>
              </a:rPr>
              <a:t>to </a:t>
            </a:r>
            <a:r>
              <a:rPr lang="en-US" b="1">
                <a:latin typeface="Segoe UI"/>
                <a:cs typeface="Arial"/>
              </a:rPr>
              <a:t>psychological</a:t>
            </a:r>
            <a:r>
              <a:rPr lang="en-US" b="1" spc="-30">
                <a:latin typeface="Segoe UI"/>
                <a:cs typeface="Arial"/>
              </a:rPr>
              <a:t> </a:t>
            </a:r>
            <a:r>
              <a:rPr lang="en-US" b="1">
                <a:latin typeface="Segoe UI"/>
                <a:cs typeface="Arial"/>
              </a:rPr>
              <a:t>health</a:t>
            </a:r>
            <a:r>
              <a:rPr lang="en-US" b="1" spc="-25">
                <a:latin typeface="Segoe UI"/>
                <a:cs typeface="Arial"/>
              </a:rPr>
              <a:t> </a:t>
            </a:r>
            <a:r>
              <a:rPr lang="en-US" b="1">
                <a:latin typeface="Segoe UI"/>
                <a:cs typeface="Arial"/>
              </a:rPr>
              <a:t>emergencies.</a:t>
            </a:r>
            <a:r>
              <a:rPr lang="en-US" b="1" spc="-25">
                <a:latin typeface="Segoe UI"/>
                <a:cs typeface="Arial"/>
              </a:rPr>
              <a:t> </a:t>
            </a:r>
            <a:r>
              <a:rPr lang="en-US" b="1">
                <a:latin typeface="Segoe UI"/>
                <a:cs typeface="Arial"/>
              </a:rPr>
              <a:t>This</a:t>
            </a:r>
            <a:r>
              <a:rPr lang="en-US" b="1" spc="-30">
                <a:latin typeface="Segoe UI"/>
                <a:cs typeface="Arial"/>
              </a:rPr>
              <a:t> </a:t>
            </a:r>
            <a:r>
              <a:rPr lang="en-US" b="1">
                <a:latin typeface="Segoe UI"/>
                <a:cs typeface="Arial"/>
              </a:rPr>
              <a:t>plan</a:t>
            </a:r>
            <a:r>
              <a:rPr lang="en-US" b="1" spc="-30">
                <a:latin typeface="Segoe UI"/>
                <a:cs typeface="Arial"/>
              </a:rPr>
              <a:t> </a:t>
            </a:r>
            <a:r>
              <a:rPr lang="en-US" b="1">
                <a:latin typeface="Segoe UI"/>
                <a:cs typeface="Arial"/>
              </a:rPr>
              <a:t>should</a:t>
            </a:r>
            <a:r>
              <a:rPr lang="en-US" b="1" spc="-50">
                <a:latin typeface="Segoe UI"/>
                <a:cs typeface="Arial"/>
              </a:rPr>
              <a:t> </a:t>
            </a:r>
            <a:r>
              <a:rPr lang="en-US" b="1">
                <a:latin typeface="Segoe UI"/>
                <a:cs typeface="Arial"/>
              </a:rPr>
              <a:t>be</a:t>
            </a:r>
            <a:r>
              <a:rPr lang="en-US" b="1" spc="-20">
                <a:latin typeface="Segoe UI"/>
                <a:cs typeface="Arial"/>
              </a:rPr>
              <a:t> </a:t>
            </a:r>
            <a:r>
              <a:rPr lang="en-US" b="1">
                <a:latin typeface="Segoe UI"/>
                <a:cs typeface="Arial"/>
              </a:rPr>
              <a:t>updated</a:t>
            </a:r>
            <a:r>
              <a:rPr lang="en-US" b="1" spc="-50">
                <a:latin typeface="Segoe UI"/>
                <a:cs typeface="Arial"/>
              </a:rPr>
              <a:t> </a:t>
            </a:r>
            <a:r>
              <a:rPr lang="en-US" b="1">
                <a:latin typeface="Segoe UI"/>
                <a:cs typeface="Arial"/>
              </a:rPr>
              <a:t>no</a:t>
            </a:r>
            <a:r>
              <a:rPr lang="en-US" b="1" spc="-35">
                <a:latin typeface="Segoe UI"/>
                <a:cs typeface="Arial"/>
              </a:rPr>
              <a:t> </a:t>
            </a:r>
            <a:r>
              <a:rPr lang="en-US" b="1" spc="-20">
                <a:latin typeface="Segoe UI"/>
                <a:cs typeface="Arial"/>
              </a:rPr>
              <a:t>less </a:t>
            </a:r>
            <a:r>
              <a:rPr lang="en-US" b="1">
                <a:latin typeface="Segoe UI"/>
                <a:cs typeface="Arial"/>
              </a:rPr>
              <a:t>than</a:t>
            </a:r>
            <a:r>
              <a:rPr lang="en-US" b="1" spc="-15">
                <a:latin typeface="Segoe UI"/>
                <a:cs typeface="Arial"/>
              </a:rPr>
              <a:t> </a:t>
            </a:r>
            <a:r>
              <a:rPr lang="en-US" b="1">
                <a:latin typeface="Segoe UI"/>
                <a:cs typeface="Arial"/>
              </a:rPr>
              <a:t>annually</a:t>
            </a:r>
            <a:r>
              <a:rPr lang="en-US" b="1" spc="-20">
                <a:latin typeface="Segoe UI"/>
                <a:cs typeface="Arial"/>
              </a:rPr>
              <a:t> </a:t>
            </a:r>
            <a:r>
              <a:rPr lang="en-US" b="1">
                <a:latin typeface="Segoe UI"/>
                <a:cs typeface="Arial"/>
              </a:rPr>
              <a:t>and</a:t>
            </a:r>
            <a:r>
              <a:rPr lang="en-US" b="1" spc="-10">
                <a:latin typeface="Segoe UI"/>
                <a:cs typeface="Arial"/>
              </a:rPr>
              <a:t> </a:t>
            </a:r>
            <a:r>
              <a:rPr lang="en-US" b="1">
                <a:latin typeface="Segoe UI"/>
                <a:cs typeface="Arial"/>
              </a:rPr>
              <a:t>tested</a:t>
            </a:r>
            <a:r>
              <a:rPr lang="en-US" b="1" spc="-10">
                <a:latin typeface="Segoe UI"/>
                <a:cs typeface="Arial"/>
              </a:rPr>
              <a:t> </a:t>
            </a:r>
            <a:r>
              <a:rPr lang="en-US" b="1">
                <a:latin typeface="Segoe UI"/>
                <a:cs typeface="Arial"/>
              </a:rPr>
              <a:t>to</a:t>
            </a:r>
            <a:r>
              <a:rPr lang="en-US" b="1" spc="-10">
                <a:latin typeface="Segoe UI"/>
                <a:cs typeface="Arial"/>
              </a:rPr>
              <a:t> </a:t>
            </a:r>
            <a:r>
              <a:rPr lang="en-US" b="1">
                <a:latin typeface="Segoe UI"/>
                <a:cs typeface="Arial"/>
              </a:rPr>
              <a:t>ensure</a:t>
            </a:r>
            <a:r>
              <a:rPr lang="en-US" b="1" spc="-10">
                <a:latin typeface="Segoe UI"/>
                <a:cs typeface="Arial"/>
              </a:rPr>
              <a:t> familiarity.</a:t>
            </a:r>
            <a:endParaRPr lang="en-US">
              <a:latin typeface="Segoe UI"/>
              <a:cs typeface="Arial"/>
            </a:endParaRPr>
          </a:p>
        </p:txBody>
      </p:sp>
      <p:sp>
        <p:nvSpPr>
          <p:cNvPr id="10" name="TextBox 9">
            <a:extLst>
              <a:ext uri="{FF2B5EF4-FFF2-40B4-BE49-F238E27FC236}">
                <a16:creationId xmlns:a16="http://schemas.microsoft.com/office/drawing/2014/main" id="{2CA4783E-E388-4C3C-2952-CF7DC02A5334}"/>
              </a:ext>
            </a:extLst>
          </p:cNvPr>
          <p:cNvSpPr txBox="1"/>
          <p:nvPr/>
        </p:nvSpPr>
        <p:spPr>
          <a:xfrm>
            <a:off x="811925" y="2731952"/>
            <a:ext cx="10895981" cy="338554"/>
          </a:xfrm>
          <a:prstGeom prst="rect">
            <a:avLst/>
          </a:prstGeom>
          <a:solidFill>
            <a:schemeClr val="accent2">
              <a:alpha val="25431"/>
            </a:schemeClr>
          </a:solidFill>
        </p:spPr>
        <p:txBody>
          <a:bodyPr wrap="square">
            <a:spAutoFit/>
          </a:bodyPr>
          <a:lstStyle/>
          <a:p>
            <a:pPr marL="12700">
              <a:lnSpc>
                <a:spcPct val="100000"/>
              </a:lnSpc>
              <a:spcBef>
                <a:spcPts val="795"/>
              </a:spcBef>
            </a:pPr>
            <a:r>
              <a:rPr lang="en-US" sz="1600" b="1" spc="20">
                <a:latin typeface="Segoe UI"/>
                <a:cs typeface="Arial"/>
              </a:rPr>
              <a:t>Key considerations include:</a:t>
            </a:r>
            <a:endParaRPr lang="en-US" sz="1600" spc="20">
              <a:latin typeface="Segoe UI"/>
              <a:cs typeface="Arial"/>
            </a:endParaRPr>
          </a:p>
        </p:txBody>
      </p:sp>
      <p:sp>
        <p:nvSpPr>
          <p:cNvPr id="11" name="Rectangle 10">
            <a:extLst>
              <a:ext uri="{FF2B5EF4-FFF2-40B4-BE49-F238E27FC236}">
                <a16:creationId xmlns:a16="http://schemas.microsoft.com/office/drawing/2014/main" id="{1676F46D-2129-70E3-9A7D-5B3C3F63338A}"/>
              </a:ext>
            </a:extLst>
          </p:cNvPr>
          <p:cNvSpPr/>
          <p:nvPr/>
        </p:nvSpPr>
        <p:spPr>
          <a:xfrm>
            <a:off x="-553" y="1714500"/>
            <a:ext cx="123986" cy="75374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774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092EB-DDE8-34A7-765C-252D83E6A2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CC18FE-0FDE-C53F-BFAE-309786B0B18D}"/>
              </a:ext>
            </a:extLst>
          </p:cNvPr>
          <p:cNvSpPr>
            <a:spLocks noGrp="1"/>
          </p:cNvSpPr>
          <p:nvPr>
            <p:ph type="title"/>
          </p:nvPr>
        </p:nvSpPr>
        <p:spPr>
          <a:xfrm>
            <a:off x="863252" y="362774"/>
            <a:ext cx="10515600" cy="1325563"/>
          </a:xfrm>
        </p:spPr>
        <p:txBody>
          <a:bodyPr/>
          <a:lstStyle/>
          <a:p>
            <a:r>
              <a:rPr lang="en-US" sz="4400" b="1">
                <a:solidFill>
                  <a:schemeClr val="bg1"/>
                </a:solidFill>
                <a:latin typeface="Franklin Gothic Medium" panose="020B0603020102020204" pitchFamily="34" charset="0"/>
                <a:cs typeface="Segoe UI"/>
              </a:rPr>
              <a:t>Crisis Response Plan (Example)</a:t>
            </a:r>
            <a:endParaRPr lang="en-US" b="1">
              <a:solidFill>
                <a:schemeClr val="bg1"/>
              </a:solidFill>
              <a:latin typeface="Franklin Gothic Medium" panose="020B0603020102020204" pitchFamily="34" charset="0"/>
              <a:cs typeface="Segoe UI"/>
            </a:endParaRPr>
          </a:p>
        </p:txBody>
      </p:sp>
      <p:pic>
        <p:nvPicPr>
          <p:cNvPr id="5" name="object 4">
            <a:extLst>
              <a:ext uri="{FF2B5EF4-FFF2-40B4-BE49-F238E27FC236}">
                <a16:creationId xmlns:a16="http://schemas.microsoft.com/office/drawing/2014/main" id="{A174C1BE-CD3F-FE2B-0244-E4CE8A4C8298}"/>
              </a:ext>
            </a:extLst>
          </p:cNvPr>
          <p:cNvPicPr/>
          <p:nvPr/>
        </p:nvPicPr>
        <p:blipFill>
          <a:blip r:embed="rId2" cstate="print"/>
          <a:stretch>
            <a:fillRect/>
          </a:stretch>
        </p:blipFill>
        <p:spPr>
          <a:xfrm>
            <a:off x="3082434" y="1649238"/>
            <a:ext cx="3038975" cy="3563305"/>
          </a:xfrm>
          <a:prstGeom prst="rect">
            <a:avLst/>
          </a:prstGeom>
          <a:ln w="19050">
            <a:solidFill>
              <a:schemeClr val="bg2"/>
            </a:solidFill>
          </a:ln>
        </p:spPr>
      </p:pic>
      <p:pic>
        <p:nvPicPr>
          <p:cNvPr id="9" name="object 8">
            <a:extLst>
              <a:ext uri="{FF2B5EF4-FFF2-40B4-BE49-F238E27FC236}">
                <a16:creationId xmlns:a16="http://schemas.microsoft.com/office/drawing/2014/main" id="{1D71E63F-E2E7-461C-91C0-7C9BEFF6A484}"/>
              </a:ext>
            </a:extLst>
          </p:cNvPr>
          <p:cNvPicPr/>
          <p:nvPr/>
        </p:nvPicPr>
        <p:blipFill>
          <a:blip r:embed="rId3" cstate="print"/>
          <a:stretch>
            <a:fillRect/>
          </a:stretch>
        </p:blipFill>
        <p:spPr>
          <a:xfrm>
            <a:off x="5791141" y="2248321"/>
            <a:ext cx="2925347" cy="3597163"/>
          </a:xfrm>
          <a:prstGeom prst="rect">
            <a:avLst/>
          </a:prstGeom>
          <a:ln w="19050">
            <a:solidFill>
              <a:schemeClr val="bg2"/>
            </a:solidFill>
          </a:ln>
        </p:spPr>
      </p:pic>
      <p:sp>
        <p:nvSpPr>
          <p:cNvPr id="6" name="TextBox 5">
            <a:extLst>
              <a:ext uri="{FF2B5EF4-FFF2-40B4-BE49-F238E27FC236}">
                <a16:creationId xmlns:a16="http://schemas.microsoft.com/office/drawing/2014/main" id="{B68080EA-9073-7B09-A459-F68704D8A929}"/>
              </a:ext>
            </a:extLst>
          </p:cNvPr>
          <p:cNvSpPr txBox="1"/>
          <p:nvPr/>
        </p:nvSpPr>
        <p:spPr>
          <a:xfrm>
            <a:off x="391383" y="5961120"/>
            <a:ext cx="11544230" cy="369332"/>
          </a:xfrm>
          <a:prstGeom prst="rect">
            <a:avLst/>
          </a:prstGeom>
          <a:noFill/>
        </p:spPr>
        <p:txBody>
          <a:bodyPr wrap="square" rtlCol="0">
            <a:spAutoFit/>
          </a:bodyPr>
          <a:lstStyle/>
          <a:p>
            <a:pPr algn="ctr"/>
            <a:r>
              <a:rPr lang="en-US" b="1">
                <a:latin typeface="Segoe UI" panose="020B0502040204020203" pitchFamily="34" charset="0"/>
                <a:cs typeface="Segoe UI" panose="020B0502040204020203" pitchFamily="34" charset="0"/>
              </a:rPr>
              <a:t>See the full </a:t>
            </a:r>
            <a:r>
              <a:rPr lang="en-US" b="1">
                <a:latin typeface="Segoe UI" panose="020B0502040204020203" pitchFamily="34" charset="0"/>
                <a:cs typeface="Segoe UI" panose="020B0502040204020203" pitchFamily="34" charset="0"/>
                <a:hlinkClick r:id="rId4"/>
              </a:rPr>
              <a:t>Suicide Related Behavior Response &amp; Prevention Guide </a:t>
            </a:r>
            <a:r>
              <a:rPr lang="en-US" b="1">
                <a:latin typeface="Segoe UI" panose="020B0502040204020203" pitchFamily="34" charset="0"/>
                <a:cs typeface="Segoe UI" panose="020B0502040204020203" pitchFamily="34" charset="0"/>
              </a:rPr>
              <a:t>on </a:t>
            </a:r>
            <a:r>
              <a:rPr lang="en-US" b="1" err="1">
                <a:latin typeface="Segoe UI" panose="020B0502040204020203" pitchFamily="34" charset="0"/>
                <a:cs typeface="Segoe UI" panose="020B0502040204020203" pitchFamily="34" charset="0"/>
              </a:rPr>
              <a:t>MyNavyHR</a:t>
            </a:r>
            <a:endParaRPr lang="en-US" b="1">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CD4AE29C-2841-4329-F9F8-5E1BEC9EF673}"/>
              </a:ext>
            </a:extLst>
          </p:cNvPr>
          <p:cNvSpPr txBox="1"/>
          <p:nvPr/>
        </p:nvSpPr>
        <p:spPr>
          <a:xfrm rot="20848616">
            <a:off x="3835729" y="3088918"/>
            <a:ext cx="4263242" cy="1015663"/>
          </a:xfrm>
          <a:prstGeom prst="rect">
            <a:avLst/>
          </a:prstGeom>
          <a:noFill/>
        </p:spPr>
        <p:txBody>
          <a:bodyPr wrap="square" rtlCol="0">
            <a:spAutoFit/>
          </a:bodyPr>
          <a:lstStyle/>
          <a:p>
            <a:r>
              <a:rPr lang="en-US" sz="6000" b="1" spc="50">
                <a:solidFill>
                  <a:schemeClr val="tx1">
                    <a:alpha val="30000"/>
                  </a:schemeClr>
                </a:solidFill>
                <a:latin typeface="Segoe UI" panose="020B0502040204020203" pitchFamily="34" charset="0"/>
                <a:cs typeface="Segoe UI" panose="020B0502040204020203" pitchFamily="34" charset="0"/>
              </a:rPr>
              <a:t>EXAMPLES</a:t>
            </a:r>
          </a:p>
        </p:txBody>
      </p:sp>
    </p:spTree>
    <p:extLst>
      <p:ext uri="{BB962C8B-B14F-4D97-AF65-F5344CB8AC3E}">
        <p14:creationId xmlns:p14="http://schemas.microsoft.com/office/powerpoint/2010/main" val="3878134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5149-3EEF-2F04-BED1-2E219251F5CA}"/>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7475D5A8-6079-0D6A-D6C0-5E69536D84B8}"/>
              </a:ext>
            </a:extLst>
          </p:cNvPr>
          <p:cNvSpPr/>
          <p:nvPr/>
        </p:nvSpPr>
        <p:spPr>
          <a:xfrm>
            <a:off x="8243454" y="1461654"/>
            <a:ext cx="1468581" cy="4537364"/>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32A5B38-1BA3-FA2A-E2F8-B7CEEE371F99}"/>
              </a:ext>
            </a:extLst>
          </p:cNvPr>
          <p:cNvSpPr/>
          <p:nvPr/>
        </p:nvSpPr>
        <p:spPr>
          <a:xfrm>
            <a:off x="9714815" y="1461825"/>
            <a:ext cx="2011680" cy="79088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09877F-49D5-3AF1-E64F-929117B88A72}"/>
              </a:ext>
            </a:extLst>
          </p:cNvPr>
          <p:cNvSpPr/>
          <p:nvPr/>
        </p:nvSpPr>
        <p:spPr>
          <a:xfrm>
            <a:off x="9714815" y="2226365"/>
            <a:ext cx="2011680" cy="37865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E510698-D3FA-A4B3-FC69-CE9B084292A7}"/>
              </a:ext>
            </a:extLst>
          </p:cNvPr>
          <p:cNvSpPr>
            <a:spLocks noGrp="1"/>
          </p:cNvSpPr>
          <p:nvPr>
            <p:ph type="title"/>
          </p:nvPr>
        </p:nvSpPr>
        <p:spPr>
          <a:xfrm>
            <a:off x="838200" y="362774"/>
            <a:ext cx="10515600" cy="1325563"/>
          </a:xfrm>
        </p:spPr>
        <p:txBody>
          <a:bodyPr/>
          <a:lstStyle/>
          <a:p>
            <a:r>
              <a:rPr lang="en-US" sz="4400" b="1">
                <a:solidFill>
                  <a:schemeClr val="bg1"/>
                </a:solidFill>
                <a:latin typeface="Franklin Gothic Medium" panose="020B0603020102020204" pitchFamily="34" charset="0"/>
                <a:cs typeface="Segoe UI"/>
              </a:rPr>
              <a:t>Reintegration Considerations</a:t>
            </a:r>
            <a:endParaRPr lang="en-US" b="1">
              <a:solidFill>
                <a:schemeClr val="bg1"/>
              </a:solidFill>
              <a:latin typeface="Franklin Gothic Medium" panose="020B0603020102020204" pitchFamily="34" charset="0"/>
              <a:cs typeface="Segoe UI"/>
            </a:endParaRPr>
          </a:p>
        </p:txBody>
      </p:sp>
      <p:sp>
        <p:nvSpPr>
          <p:cNvPr id="6" name="object 3">
            <a:extLst>
              <a:ext uri="{FF2B5EF4-FFF2-40B4-BE49-F238E27FC236}">
                <a16:creationId xmlns:a16="http://schemas.microsoft.com/office/drawing/2014/main" id="{E6E9E325-32A3-C29D-4B32-B9A1E94908F0}"/>
              </a:ext>
            </a:extLst>
          </p:cNvPr>
          <p:cNvSpPr txBox="1"/>
          <p:nvPr/>
        </p:nvSpPr>
        <p:spPr>
          <a:xfrm>
            <a:off x="672413" y="2635519"/>
            <a:ext cx="7490761" cy="2870658"/>
          </a:xfrm>
          <a:prstGeom prst="rect">
            <a:avLst/>
          </a:prstGeom>
        </p:spPr>
        <p:txBody>
          <a:bodyPr vert="horz" wrap="square" lIns="0" tIns="38735" rIns="0" bIns="0" rtlCol="0" anchor="t">
            <a:spAutoFit/>
          </a:bodyPr>
          <a:lstStyle/>
          <a:p>
            <a:pPr marL="526415" indent="-285750">
              <a:spcAft>
                <a:spcPts val="900"/>
              </a:spcAft>
              <a:buSzPct val="70000"/>
              <a:buFont typeface="System Font Regular"/>
              <a:buChar char="►"/>
              <a:tabLst>
                <a:tab pos="240665" algn="l"/>
              </a:tabLst>
            </a:pPr>
            <a:r>
              <a:rPr lang="en-US" sz="1400" spc="10">
                <a:latin typeface="Segoe UI"/>
                <a:cs typeface="Arial"/>
              </a:rPr>
              <a:t>Ensure a warm hand-off between the medical provider and command leadership.</a:t>
            </a:r>
          </a:p>
          <a:p>
            <a:pPr marL="526415" indent="-285750">
              <a:spcAft>
                <a:spcPts val="900"/>
              </a:spcAft>
              <a:buSzPct val="70000"/>
              <a:buFont typeface="System Font Regular"/>
              <a:buChar char="►"/>
              <a:tabLst>
                <a:tab pos="240665" algn="l"/>
              </a:tabLst>
            </a:pPr>
            <a:r>
              <a:rPr lang="en-US" sz="1400" spc="10">
                <a:latin typeface="Segoe UI"/>
                <a:cs typeface="Arial"/>
              </a:rPr>
              <a:t>CO should maintain communication with Sailor and providers during treatment and reintegration process. </a:t>
            </a:r>
          </a:p>
          <a:p>
            <a:pPr marL="526415" indent="-285750">
              <a:spcAft>
                <a:spcPts val="900"/>
              </a:spcAft>
              <a:buSzPct val="70000"/>
              <a:buFont typeface="System Font Regular"/>
              <a:buChar char="►"/>
              <a:tabLst>
                <a:tab pos="240665" algn="l"/>
              </a:tabLst>
            </a:pPr>
            <a:r>
              <a:rPr lang="en-US" sz="1400" spc="10">
                <a:solidFill>
                  <a:schemeClr val="tx2"/>
                </a:solidFill>
                <a:latin typeface="Segoe UI"/>
                <a:cs typeface="Arial"/>
              </a:rPr>
              <a:t>E</a:t>
            </a:r>
            <a:r>
              <a:rPr lang="en-US" sz="1400" spc="10">
                <a:latin typeface="Segoe UI"/>
                <a:cs typeface="Arial"/>
              </a:rPr>
              <a:t>nsure that leaders, peers, and medical are ready to help. Type of injury is not as important as recovery progress and Sailor’s ability to perform required duties.</a:t>
            </a:r>
          </a:p>
          <a:p>
            <a:pPr marL="527050" marR="5080" indent="-285750">
              <a:spcAft>
                <a:spcPts val="900"/>
              </a:spcAft>
              <a:buSzPct val="70000"/>
              <a:buFont typeface="System Font Regular"/>
              <a:buChar char="►"/>
              <a:tabLst>
                <a:tab pos="241300" algn="l"/>
              </a:tabLst>
            </a:pPr>
            <a:r>
              <a:rPr lang="en-US" sz="1400" spc="10">
                <a:latin typeface="Segoe UI"/>
                <a:cs typeface="Arial"/>
              </a:rPr>
              <a:t>In some cases, reintegration back into civilian world is best. Maintain communication with Sailor and, if possible the family, during transition to minimize risk and promote ongoing success.</a:t>
            </a:r>
          </a:p>
          <a:p>
            <a:pPr marL="527050" marR="5080" indent="-285750">
              <a:spcAft>
                <a:spcPts val="900"/>
              </a:spcAft>
              <a:buSzPct val="70000"/>
              <a:buFont typeface="System Font Regular"/>
              <a:buChar char="►"/>
              <a:tabLst>
                <a:tab pos="241300" algn="l"/>
              </a:tabLst>
            </a:pPr>
            <a:r>
              <a:rPr lang="en-US" sz="1400" spc="10">
                <a:latin typeface="Segoe UI"/>
                <a:cs typeface="Arial"/>
              </a:rPr>
              <a:t>Reinforce seeking help as a sign of strength. Seeing a shipmate return as a respected, contributing member of the unit after receiving treatment may increase the chances that others will seek help when needed.</a:t>
            </a:r>
          </a:p>
        </p:txBody>
      </p:sp>
      <p:pic>
        <p:nvPicPr>
          <p:cNvPr id="5" name="Picture 4">
            <a:extLst>
              <a:ext uri="{FF2B5EF4-FFF2-40B4-BE49-F238E27FC236}">
                <a16:creationId xmlns:a16="http://schemas.microsoft.com/office/drawing/2014/main" id="{7681277F-7A9B-D8C3-3B6D-8C9B3B23F2EA}"/>
              </a:ext>
            </a:extLst>
          </p:cNvPr>
          <p:cNvPicPr>
            <a:picLocks noChangeAspect="1"/>
          </p:cNvPicPr>
          <p:nvPr/>
        </p:nvPicPr>
        <p:blipFill>
          <a:blip r:embed="rId2"/>
          <a:stretch>
            <a:fillRect/>
          </a:stretch>
        </p:blipFill>
        <p:spPr>
          <a:xfrm>
            <a:off x="10124591" y="2468336"/>
            <a:ext cx="1178738" cy="1570990"/>
          </a:xfrm>
          <a:prstGeom prst="rect">
            <a:avLst/>
          </a:prstGeom>
        </p:spPr>
      </p:pic>
      <p:pic>
        <p:nvPicPr>
          <p:cNvPr id="8" name="Picture 7">
            <a:extLst>
              <a:ext uri="{FF2B5EF4-FFF2-40B4-BE49-F238E27FC236}">
                <a16:creationId xmlns:a16="http://schemas.microsoft.com/office/drawing/2014/main" id="{BE9608C6-EF7C-4FBA-DB7D-1BDED9F0AE0E}"/>
              </a:ext>
            </a:extLst>
          </p:cNvPr>
          <p:cNvPicPr>
            <a:picLocks noChangeAspect="1"/>
          </p:cNvPicPr>
          <p:nvPr/>
        </p:nvPicPr>
        <p:blipFill>
          <a:blip r:embed="rId3"/>
          <a:srcRect r="6730"/>
          <a:stretch/>
        </p:blipFill>
        <p:spPr>
          <a:xfrm>
            <a:off x="10151746" y="4277161"/>
            <a:ext cx="1162281" cy="1483563"/>
          </a:xfrm>
          <a:prstGeom prst="rect">
            <a:avLst/>
          </a:prstGeom>
        </p:spPr>
      </p:pic>
      <p:sp>
        <p:nvSpPr>
          <p:cNvPr id="7" name="TextBox 6">
            <a:extLst>
              <a:ext uri="{FF2B5EF4-FFF2-40B4-BE49-F238E27FC236}">
                <a16:creationId xmlns:a16="http://schemas.microsoft.com/office/drawing/2014/main" id="{15B9CCDA-4A8D-AB9C-46E8-AAD25486E840}"/>
              </a:ext>
            </a:extLst>
          </p:cNvPr>
          <p:cNvSpPr txBox="1"/>
          <p:nvPr/>
        </p:nvSpPr>
        <p:spPr>
          <a:xfrm>
            <a:off x="553491" y="1597402"/>
            <a:ext cx="7457704" cy="1077218"/>
          </a:xfrm>
          <a:prstGeom prst="rect">
            <a:avLst/>
          </a:prstGeom>
          <a:noFill/>
        </p:spPr>
        <p:txBody>
          <a:bodyPr wrap="square">
            <a:spAutoFit/>
          </a:bodyPr>
          <a:lstStyle/>
          <a:p>
            <a:pPr marL="12700" marR="118745">
              <a:spcBef>
                <a:spcPts val="300"/>
              </a:spcBef>
              <a:spcAft>
                <a:spcPts val="300"/>
              </a:spcAft>
            </a:pPr>
            <a:r>
              <a:rPr lang="en-US" sz="1600" b="1" spc="10">
                <a:latin typeface="Segoe UI"/>
                <a:cs typeface="Arial"/>
              </a:rPr>
              <a:t>After a Sailor receives psychological health treatment and is fit for duty, reintegration must be done carefully to promote Sailor’s continued health, reduce negative perceptions within command and reduce impact on other vulnerable Sailors.</a:t>
            </a:r>
            <a:endParaRPr lang="en-US" sz="1600" spc="10">
              <a:latin typeface="Segoe UI"/>
              <a:cs typeface="Arial"/>
            </a:endParaRPr>
          </a:p>
        </p:txBody>
      </p:sp>
      <p:sp>
        <p:nvSpPr>
          <p:cNvPr id="10" name="TextBox 9">
            <a:extLst>
              <a:ext uri="{FF2B5EF4-FFF2-40B4-BE49-F238E27FC236}">
                <a16:creationId xmlns:a16="http://schemas.microsoft.com/office/drawing/2014/main" id="{F76D63B4-4EC5-44EB-4BBD-9444EC00B07C}"/>
              </a:ext>
            </a:extLst>
          </p:cNvPr>
          <p:cNvSpPr txBox="1"/>
          <p:nvPr/>
        </p:nvSpPr>
        <p:spPr>
          <a:xfrm>
            <a:off x="9757240" y="1509833"/>
            <a:ext cx="1944031" cy="669414"/>
          </a:xfrm>
          <a:prstGeom prst="rect">
            <a:avLst/>
          </a:prstGeom>
          <a:noFill/>
        </p:spPr>
        <p:txBody>
          <a:bodyPr wrap="square">
            <a:spAutoFit/>
          </a:bodyPr>
          <a:lstStyle/>
          <a:p>
            <a:pPr algn="r">
              <a:lnSpc>
                <a:spcPts val="1480"/>
              </a:lnSpc>
            </a:pPr>
            <a:r>
              <a:rPr lang="en-US" sz="1400" b="1" spc="20">
                <a:latin typeface="Segoe UI" panose="020B0502040204020203" pitchFamily="34" charset="0"/>
                <a:cs typeface="Segoe UI" panose="020B0502040204020203" pitchFamily="34" charset="0"/>
              </a:rPr>
              <a:t>Refer to these resources for additional guidance: </a:t>
            </a:r>
          </a:p>
        </p:txBody>
      </p:sp>
      <p:sp>
        <p:nvSpPr>
          <p:cNvPr id="12" name="TextBox 11">
            <a:extLst>
              <a:ext uri="{FF2B5EF4-FFF2-40B4-BE49-F238E27FC236}">
                <a16:creationId xmlns:a16="http://schemas.microsoft.com/office/drawing/2014/main" id="{AF5AF562-5A7C-9E54-479B-DDC0065FA567}"/>
              </a:ext>
            </a:extLst>
          </p:cNvPr>
          <p:cNvSpPr txBox="1"/>
          <p:nvPr/>
        </p:nvSpPr>
        <p:spPr>
          <a:xfrm>
            <a:off x="8690513" y="2935505"/>
            <a:ext cx="951725" cy="670703"/>
          </a:xfrm>
          <a:prstGeom prst="rect">
            <a:avLst/>
          </a:prstGeom>
          <a:noFill/>
        </p:spPr>
        <p:txBody>
          <a:bodyPr wrap="square">
            <a:spAutoFit/>
          </a:bodyPr>
          <a:lstStyle/>
          <a:p>
            <a:pPr algn="r">
              <a:lnSpc>
                <a:spcPts val="1540"/>
              </a:lnSpc>
            </a:pPr>
            <a:r>
              <a:rPr lang="en-US" sz="1250" b="1" spc="20">
                <a:solidFill>
                  <a:schemeClr val="accent2"/>
                </a:solidFill>
                <a:latin typeface="Segoe UI Semibold" panose="020B0502040204020203" pitchFamily="34" charset="0"/>
                <a:cs typeface="Segoe UI Semibold" panose="020B0502040204020203" pitchFamily="34" charset="0"/>
                <a:hlinkClick r:id="rId4">
                  <a:extLst>
                    <a:ext uri="{A12FA001-AC4F-418D-AE19-62706E023703}">
                      <ahyp:hlinkClr xmlns:ahyp="http://schemas.microsoft.com/office/drawing/2018/hyperlinkcolor" val="tx"/>
                    </a:ext>
                  </a:extLst>
                </a:hlinkClick>
              </a:rPr>
              <a:t>Mental Health Playbook </a:t>
            </a:r>
            <a:endParaRPr lang="en-US" sz="1250" b="1" spc="20">
              <a:solidFill>
                <a:schemeClr val="accent2"/>
              </a:solidFill>
              <a:latin typeface="Segoe UI Semibold" panose="020B0502040204020203" pitchFamily="34" charset="0"/>
              <a:cs typeface="Segoe UI Semibold" panose="020B0502040204020203" pitchFamily="34" charset="0"/>
            </a:endParaRPr>
          </a:p>
        </p:txBody>
      </p:sp>
      <p:sp>
        <p:nvSpPr>
          <p:cNvPr id="14" name="TextBox 13">
            <a:extLst>
              <a:ext uri="{FF2B5EF4-FFF2-40B4-BE49-F238E27FC236}">
                <a16:creationId xmlns:a16="http://schemas.microsoft.com/office/drawing/2014/main" id="{165BA0BA-DFD1-2821-2732-496F269CCB3D}"/>
              </a:ext>
            </a:extLst>
          </p:cNvPr>
          <p:cNvSpPr txBox="1"/>
          <p:nvPr/>
        </p:nvSpPr>
        <p:spPr>
          <a:xfrm>
            <a:off x="8303743" y="4511069"/>
            <a:ext cx="1384244" cy="1054135"/>
          </a:xfrm>
          <a:prstGeom prst="rect">
            <a:avLst/>
          </a:prstGeom>
          <a:noFill/>
        </p:spPr>
        <p:txBody>
          <a:bodyPr wrap="square">
            <a:spAutoFit/>
          </a:bodyPr>
          <a:lstStyle/>
          <a:p>
            <a:pPr algn="r">
              <a:lnSpc>
                <a:spcPts val="1540"/>
              </a:lnSpc>
            </a:pPr>
            <a:r>
              <a:rPr lang="en-US" sz="1250" b="1" spc="20">
                <a:solidFill>
                  <a:schemeClr val="accent2"/>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rPr>
              <a:t>Suicide Related Behavior Response &amp; Prevention Guide </a:t>
            </a:r>
            <a:endParaRPr lang="en-US" sz="1250" b="1" u="none" spc="20">
              <a:solidFill>
                <a:schemeClr val="accent2"/>
              </a:solidFill>
              <a:latin typeface="Segoe UI Semibold" panose="020B0502040204020203" pitchFamily="34" charset="0"/>
              <a:cs typeface="Segoe UI Semibold" panose="020B0502040204020203" pitchFamily="34" charset="0"/>
            </a:endParaRPr>
          </a:p>
        </p:txBody>
      </p:sp>
      <p:cxnSp>
        <p:nvCxnSpPr>
          <p:cNvPr id="16" name="Straight Connector 15">
            <a:extLst>
              <a:ext uri="{FF2B5EF4-FFF2-40B4-BE49-F238E27FC236}">
                <a16:creationId xmlns:a16="http://schemas.microsoft.com/office/drawing/2014/main" id="{B2564033-9B21-2623-4E5D-C1E84288B36D}"/>
              </a:ext>
            </a:extLst>
          </p:cNvPr>
          <p:cNvCxnSpPr>
            <a:cxnSpLocks/>
          </p:cNvCxnSpPr>
          <p:nvPr/>
        </p:nvCxnSpPr>
        <p:spPr>
          <a:xfrm flipH="1">
            <a:off x="676925" y="6013342"/>
            <a:ext cx="1105124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A7C5FE3C-C3B8-B311-BB14-D9882114B7E8}"/>
              </a:ext>
            </a:extLst>
          </p:cNvPr>
          <p:cNvSpPr/>
          <p:nvPr/>
        </p:nvSpPr>
        <p:spPr>
          <a:xfrm>
            <a:off x="9843393" y="2356994"/>
            <a:ext cx="1767840" cy="3510406"/>
          </a:xfrm>
          <a:prstGeom prst="roundRect">
            <a:avLst>
              <a:gd name="adj" fmla="val 0"/>
            </a:avLst>
          </a:prstGeom>
          <a:noFill/>
          <a:ln w="25400">
            <a:solidFill>
              <a:schemeClr val="bg2"/>
            </a:solidFill>
          </a:ln>
          <a:effectLst>
            <a:outerShdw blurRad="422784" sx="99000" sy="99000" algn="ctr" rotWithShape="0">
              <a:schemeClr val="tx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7A41A3-00F2-2DC7-E6CD-8FCF1085ED7F}"/>
              </a:ext>
            </a:extLst>
          </p:cNvPr>
          <p:cNvSpPr/>
          <p:nvPr/>
        </p:nvSpPr>
        <p:spPr>
          <a:xfrm>
            <a:off x="527" y="1688751"/>
            <a:ext cx="123986" cy="91852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F0389DF-D6FC-8C1E-C11E-45C0420F1661}"/>
              </a:ext>
            </a:extLst>
          </p:cNvPr>
          <p:cNvCxnSpPr>
            <a:cxnSpLocks/>
          </p:cNvCxnSpPr>
          <p:nvPr/>
        </p:nvCxnSpPr>
        <p:spPr>
          <a:xfrm>
            <a:off x="9836387" y="4146665"/>
            <a:ext cx="1777685"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231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1F0C9-E5AB-894E-8313-0D62D3BC95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F93F39-D72A-75FA-83ED-60AF0CF85C2F}"/>
              </a:ext>
            </a:extLst>
          </p:cNvPr>
          <p:cNvSpPr>
            <a:spLocks noGrp="1"/>
          </p:cNvSpPr>
          <p:nvPr>
            <p:ph type="title"/>
          </p:nvPr>
        </p:nvSpPr>
        <p:spPr>
          <a:xfrm>
            <a:off x="838200" y="362774"/>
            <a:ext cx="10515600" cy="1325563"/>
          </a:xfrm>
        </p:spPr>
        <p:txBody>
          <a:bodyPr/>
          <a:lstStyle/>
          <a:p>
            <a:r>
              <a:rPr lang="en-US" sz="4400" b="1">
                <a:solidFill>
                  <a:schemeClr val="bg1"/>
                </a:solidFill>
                <a:latin typeface="Franklin Gothic Medium" panose="020B0603020102020204" pitchFamily="34" charset="0"/>
                <a:cs typeface="Segoe UI"/>
              </a:rPr>
              <a:t>Postvention:  After a Death by Suicide</a:t>
            </a:r>
            <a:endParaRPr lang="en-US" b="1">
              <a:solidFill>
                <a:schemeClr val="bg1"/>
              </a:solidFill>
              <a:latin typeface="Franklin Gothic Medium" panose="020B0603020102020204" pitchFamily="34" charset="0"/>
              <a:cs typeface="Segoe UI"/>
            </a:endParaRPr>
          </a:p>
        </p:txBody>
      </p:sp>
      <p:sp>
        <p:nvSpPr>
          <p:cNvPr id="6" name="object 3">
            <a:extLst>
              <a:ext uri="{FF2B5EF4-FFF2-40B4-BE49-F238E27FC236}">
                <a16:creationId xmlns:a16="http://schemas.microsoft.com/office/drawing/2014/main" id="{4AE9535A-9522-366D-B309-26D20A72B95B}"/>
              </a:ext>
            </a:extLst>
          </p:cNvPr>
          <p:cNvSpPr txBox="1"/>
          <p:nvPr/>
        </p:nvSpPr>
        <p:spPr>
          <a:xfrm>
            <a:off x="849086" y="2861931"/>
            <a:ext cx="6925503" cy="4481355"/>
          </a:xfrm>
          <a:prstGeom prst="rect">
            <a:avLst/>
          </a:prstGeom>
        </p:spPr>
        <p:txBody>
          <a:bodyPr vert="horz" wrap="square" lIns="0" tIns="38735" rIns="0" bIns="0" rtlCol="0" anchor="t">
            <a:spAutoFit/>
          </a:bodyPr>
          <a:lstStyle/>
          <a:p>
            <a:pPr marL="298450" marR="3138805" lvl="1" indent="-298450">
              <a:spcBef>
                <a:spcPts val="1000"/>
              </a:spcBef>
              <a:buSzPct val="70000"/>
              <a:buFont typeface="System Font Regular"/>
              <a:buChar char="►"/>
            </a:pPr>
            <a:r>
              <a:rPr lang="en-US" sz="1600" dirty="0">
                <a:latin typeface="Segoe UI"/>
                <a:cs typeface="Arial"/>
              </a:rPr>
              <a:t>Those</a:t>
            </a:r>
            <a:r>
              <a:rPr lang="en-US" sz="1600" spc="-55" dirty="0">
                <a:latin typeface="Segoe UI"/>
                <a:cs typeface="Arial"/>
              </a:rPr>
              <a:t> </a:t>
            </a:r>
            <a:r>
              <a:rPr lang="en-US" sz="1600" dirty="0">
                <a:latin typeface="Segoe UI"/>
                <a:cs typeface="Arial"/>
              </a:rPr>
              <a:t>left</a:t>
            </a:r>
            <a:r>
              <a:rPr lang="en-US" sz="1600" spc="-35" dirty="0">
                <a:latin typeface="Segoe UI"/>
                <a:cs typeface="Arial"/>
              </a:rPr>
              <a:t> </a:t>
            </a:r>
            <a:r>
              <a:rPr lang="en-US" sz="1600" dirty="0">
                <a:latin typeface="Segoe UI"/>
                <a:cs typeface="Arial"/>
              </a:rPr>
              <a:t>behind</a:t>
            </a:r>
            <a:r>
              <a:rPr lang="en-US" sz="1600" spc="-40" dirty="0">
                <a:latin typeface="Segoe UI"/>
                <a:cs typeface="Arial"/>
              </a:rPr>
              <a:t> </a:t>
            </a:r>
            <a:r>
              <a:rPr lang="en-US" sz="1600" dirty="0">
                <a:latin typeface="Segoe UI"/>
                <a:cs typeface="Arial"/>
              </a:rPr>
              <a:t>may</a:t>
            </a:r>
            <a:r>
              <a:rPr lang="en-US" sz="1600" spc="-40" dirty="0">
                <a:latin typeface="Segoe UI"/>
                <a:cs typeface="Arial"/>
              </a:rPr>
              <a:t> </a:t>
            </a:r>
            <a:r>
              <a:rPr lang="en-US" sz="1600" spc="-10" dirty="0">
                <a:latin typeface="Segoe UI"/>
                <a:cs typeface="Arial"/>
              </a:rPr>
              <a:t>experience </a:t>
            </a:r>
            <a:r>
              <a:rPr lang="en-US" sz="1600" dirty="0">
                <a:latin typeface="Segoe UI"/>
                <a:cs typeface="Arial"/>
              </a:rPr>
              <a:t>immediate</a:t>
            </a:r>
            <a:r>
              <a:rPr lang="en-US" sz="1600" spc="-65" dirty="0">
                <a:latin typeface="Segoe UI"/>
                <a:cs typeface="Arial"/>
              </a:rPr>
              <a:t> </a:t>
            </a:r>
            <a:r>
              <a:rPr lang="en-US" sz="1600" dirty="0">
                <a:latin typeface="Segoe UI"/>
                <a:cs typeface="Arial"/>
              </a:rPr>
              <a:t>or</a:t>
            </a:r>
            <a:r>
              <a:rPr lang="en-US" sz="1600" spc="-65" dirty="0">
                <a:latin typeface="Segoe UI"/>
                <a:cs typeface="Arial"/>
              </a:rPr>
              <a:t> </a:t>
            </a:r>
            <a:r>
              <a:rPr lang="en-US" sz="1600" dirty="0">
                <a:latin typeface="Segoe UI"/>
                <a:cs typeface="Arial"/>
              </a:rPr>
              <a:t>delayed</a:t>
            </a:r>
            <a:r>
              <a:rPr lang="en-US" sz="1600" spc="-30" dirty="0">
                <a:latin typeface="Segoe UI"/>
                <a:cs typeface="Arial"/>
              </a:rPr>
              <a:t> </a:t>
            </a:r>
            <a:r>
              <a:rPr lang="en-US" sz="1600" spc="-10" dirty="0">
                <a:latin typeface="Segoe UI"/>
                <a:cs typeface="Arial"/>
              </a:rPr>
              <a:t>emotional </a:t>
            </a:r>
            <a:r>
              <a:rPr lang="en-US" sz="1600" dirty="0">
                <a:latin typeface="Segoe UI"/>
                <a:cs typeface="Arial"/>
              </a:rPr>
              <a:t>reactions</a:t>
            </a:r>
            <a:r>
              <a:rPr lang="en-US" sz="1600" spc="-35" dirty="0">
                <a:latin typeface="Segoe UI"/>
                <a:cs typeface="Arial"/>
              </a:rPr>
              <a:t> </a:t>
            </a:r>
            <a:r>
              <a:rPr lang="en-US" sz="1600" dirty="0">
                <a:latin typeface="Segoe UI"/>
                <a:cs typeface="Arial"/>
              </a:rPr>
              <a:t>including</a:t>
            </a:r>
            <a:r>
              <a:rPr lang="en-US" sz="1600" spc="-55" dirty="0">
                <a:latin typeface="Segoe UI"/>
                <a:cs typeface="Arial"/>
              </a:rPr>
              <a:t> </a:t>
            </a:r>
            <a:r>
              <a:rPr lang="en-US" sz="1600" dirty="0">
                <a:latin typeface="Segoe UI"/>
                <a:cs typeface="Arial"/>
              </a:rPr>
              <a:t>perceived</a:t>
            </a:r>
            <a:r>
              <a:rPr lang="en-US" sz="1600" spc="-40" dirty="0">
                <a:latin typeface="Segoe UI"/>
                <a:cs typeface="Arial"/>
              </a:rPr>
              <a:t> </a:t>
            </a:r>
            <a:r>
              <a:rPr lang="en-US" sz="1600" spc="-10" dirty="0">
                <a:latin typeface="Segoe UI"/>
                <a:cs typeface="Arial"/>
              </a:rPr>
              <a:t>guilt, anger,</a:t>
            </a:r>
            <a:r>
              <a:rPr lang="en-US" sz="1600" spc="-35" dirty="0">
                <a:latin typeface="Segoe UI"/>
                <a:cs typeface="Arial"/>
              </a:rPr>
              <a:t> </a:t>
            </a:r>
            <a:r>
              <a:rPr lang="en-US" sz="1600" dirty="0">
                <a:latin typeface="Segoe UI"/>
                <a:cs typeface="Arial"/>
              </a:rPr>
              <a:t>shame</a:t>
            </a:r>
            <a:r>
              <a:rPr lang="en-US" sz="1600" spc="-50" dirty="0">
                <a:latin typeface="Segoe UI"/>
                <a:cs typeface="Arial"/>
              </a:rPr>
              <a:t> </a:t>
            </a:r>
            <a:r>
              <a:rPr lang="en-US" sz="1600" dirty="0">
                <a:latin typeface="Segoe UI"/>
                <a:cs typeface="Arial"/>
              </a:rPr>
              <a:t>or</a:t>
            </a:r>
            <a:r>
              <a:rPr lang="en-US" sz="1600" spc="-45" dirty="0">
                <a:latin typeface="Segoe UI"/>
                <a:cs typeface="Arial"/>
              </a:rPr>
              <a:t> </a:t>
            </a:r>
            <a:r>
              <a:rPr lang="en-US" sz="1600" dirty="0">
                <a:latin typeface="Segoe UI"/>
                <a:cs typeface="Arial"/>
              </a:rPr>
              <a:t>betrayal</a:t>
            </a:r>
            <a:r>
              <a:rPr lang="en-US" sz="1600" dirty="0">
                <a:solidFill>
                  <a:srgbClr val="022A3A"/>
                </a:solidFill>
                <a:latin typeface="Segoe UI"/>
                <a:cs typeface="Arial"/>
              </a:rPr>
              <a:t>;</a:t>
            </a:r>
            <a:r>
              <a:rPr lang="en-US" sz="1600" spc="-10" dirty="0">
                <a:latin typeface="Segoe UI"/>
                <a:cs typeface="Arial"/>
              </a:rPr>
              <a:t> </a:t>
            </a:r>
            <a:r>
              <a:rPr lang="en-US" sz="1600" dirty="0">
                <a:latin typeface="Segoe UI"/>
                <a:cs typeface="Arial"/>
              </a:rPr>
              <a:t>no</a:t>
            </a:r>
            <a:r>
              <a:rPr lang="en-US" sz="1600" spc="-35" dirty="0">
                <a:latin typeface="Segoe UI"/>
                <a:cs typeface="Arial"/>
              </a:rPr>
              <a:t> </a:t>
            </a:r>
            <a:r>
              <a:rPr lang="en-US" sz="1600" spc="-25" dirty="0">
                <a:latin typeface="Segoe UI"/>
                <a:cs typeface="Arial"/>
              </a:rPr>
              <a:t>two </a:t>
            </a:r>
            <a:r>
              <a:rPr lang="en-US" sz="1600" dirty="0">
                <a:latin typeface="Segoe UI"/>
                <a:cs typeface="Arial"/>
              </a:rPr>
              <a:t>people</a:t>
            </a:r>
            <a:r>
              <a:rPr lang="en-US" sz="1600" spc="-45" dirty="0">
                <a:latin typeface="Segoe UI"/>
                <a:cs typeface="Arial"/>
              </a:rPr>
              <a:t> </a:t>
            </a:r>
            <a:r>
              <a:rPr lang="en-US" sz="1600" dirty="0">
                <a:latin typeface="Segoe UI"/>
                <a:cs typeface="Arial"/>
              </a:rPr>
              <a:t>will</a:t>
            </a:r>
            <a:r>
              <a:rPr lang="en-US" sz="1600" spc="-50" dirty="0">
                <a:latin typeface="Segoe UI"/>
                <a:cs typeface="Arial"/>
              </a:rPr>
              <a:t> </a:t>
            </a:r>
            <a:r>
              <a:rPr lang="en-US" sz="1600" dirty="0">
                <a:latin typeface="Segoe UI"/>
                <a:cs typeface="Arial"/>
              </a:rPr>
              <a:t>grieve</a:t>
            </a:r>
            <a:r>
              <a:rPr lang="en-US" sz="1600" spc="-40" dirty="0">
                <a:latin typeface="Segoe UI"/>
                <a:cs typeface="Arial"/>
              </a:rPr>
              <a:t> </a:t>
            </a:r>
            <a:r>
              <a:rPr lang="en-US" sz="1600" dirty="0">
                <a:latin typeface="Segoe UI"/>
                <a:cs typeface="Arial"/>
              </a:rPr>
              <a:t>the</a:t>
            </a:r>
            <a:r>
              <a:rPr lang="en-US" sz="1600" spc="-20" dirty="0">
                <a:latin typeface="Segoe UI"/>
                <a:cs typeface="Arial"/>
              </a:rPr>
              <a:t> </a:t>
            </a:r>
            <a:r>
              <a:rPr lang="en-US" sz="1600" spc="-10" dirty="0">
                <a:latin typeface="Segoe UI"/>
                <a:cs typeface="Arial"/>
              </a:rPr>
              <a:t>same.</a:t>
            </a:r>
          </a:p>
          <a:p>
            <a:pPr marL="298450" marR="3138805" lvl="1" indent="-298450">
              <a:spcBef>
                <a:spcPts val="1000"/>
              </a:spcBef>
              <a:buSzPct val="70000"/>
              <a:buFont typeface="System Font Regular"/>
              <a:buChar char="►"/>
            </a:pPr>
            <a:r>
              <a:rPr lang="en-US" sz="1600" spc="-10" dirty="0">
                <a:latin typeface="Segoe UI"/>
                <a:cs typeface="Arial"/>
              </a:rPr>
              <a:t>F</a:t>
            </a:r>
            <a:r>
              <a:rPr lang="en-US" sz="1600" dirty="0">
                <a:latin typeface="Segoe UI"/>
                <a:cs typeface="Arial"/>
              </a:rPr>
              <a:t>inding</a:t>
            </a:r>
            <a:r>
              <a:rPr lang="en-US" sz="1600" spc="-50" dirty="0">
                <a:latin typeface="Segoe UI"/>
                <a:cs typeface="Arial"/>
              </a:rPr>
              <a:t> </a:t>
            </a:r>
            <a:r>
              <a:rPr lang="en-US" sz="1600" spc="-10" dirty="0">
                <a:latin typeface="Segoe UI"/>
                <a:cs typeface="Arial"/>
              </a:rPr>
              <a:t>balance </a:t>
            </a:r>
            <a:r>
              <a:rPr lang="en-US" sz="1600" dirty="0">
                <a:latin typeface="Segoe UI"/>
                <a:cs typeface="Arial"/>
              </a:rPr>
              <a:t>between</a:t>
            </a:r>
            <a:r>
              <a:rPr lang="en-US" sz="1600" spc="-10" dirty="0">
                <a:latin typeface="Segoe UI"/>
                <a:cs typeface="Arial"/>
              </a:rPr>
              <a:t> </a:t>
            </a:r>
            <a:r>
              <a:rPr lang="en-US" sz="1600" dirty="0">
                <a:latin typeface="Segoe UI"/>
                <a:cs typeface="Arial"/>
              </a:rPr>
              <a:t>the</a:t>
            </a:r>
            <a:r>
              <a:rPr lang="en-US" sz="1600" spc="-20" dirty="0">
                <a:latin typeface="Segoe UI"/>
                <a:cs typeface="Arial"/>
              </a:rPr>
              <a:t> </a:t>
            </a:r>
            <a:r>
              <a:rPr lang="en-US" sz="1600" dirty="0">
                <a:latin typeface="Segoe UI"/>
                <a:cs typeface="Arial"/>
              </a:rPr>
              <a:t>grief</a:t>
            </a:r>
            <a:r>
              <a:rPr lang="en-US" sz="1600" spc="-45" dirty="0">
                <a:latin typeface="Segoe UI"/>
                <a:cs typeface="Arial"/>
              </a:rPr>
              <a:t> </a:t>
            </a:r>
            <a:r>
              <a:rPr lang="en-US" sz="1600" dirty="0">
                <a:latin typeface="Segoe UI"/>
                <a:cs typeface="Arial"/>
              </a:rPr>
              <a:t>process</a:t>
            </a:r>
            <a:r>
              <a:rPr lang="en-US" sz="1600" spc="-40" dirty="0">
                <a:latin typeface="Segoe UI"/>
                <a:cs typeface="Arial"/>
              </a:rPr>
              <a:t> </a:t>
            </a:r>
            <a:r>
              <a:rPr lang="en-US" sz="1600" dirty="0">
                <a:latin typeface="Segoe UI"/>
                <a:cs typeface="Arial"/>
              </a:rPr>
              <a:t>and</a:t>
            </a:r>
            <a:r>
              <a:rPr lang="en-US" sz="1600" spc="-30" dirty="0">
                <a:latin typeface="Segoe UI"/>
                <a:cs typeface="Arial"/>
              </a:rPr>
              <a:t> </a:t>
            </a:r>
            <a:r>
              <a:rPr lang="en-US" sz="1600" spc="-10" dirty="0">
                <a:latin typeface="Segoe UI"/>
                <a:cs typeface="Arial"/>
              </a:rPr>
              <a:t>mission </a:t>
            </a:r>
            <a:r>
              <a:rPr lang="en-US" sz="1600" dirty="0">
                <a:latin typeface="Segoe UI"/>
                <a:cs typeface="Arial"/>
              </a:rPr>
              <a:t>demands</a:t>
            </a:r>
            <a:r>
              <a:rPr lang="en-US" sz="1600" spc="-55" dirty="0">
                <a:latin typeface="Segoe UI"/>
                <a:cs typeface="Arial"/>
              </a:rPr>
              <a:t> </a:t>
            </a:r>
            <a:r>
              <a:rPr lang="en-US" sz="1600" dirty="0">
                <a:latin typeface="Segoe UI"/>
                <a:cs typeface="Arial"/>
              </a:rPr>
              <a:t>can</a:t>
            </a:r>
            <a:r>
              <a:rPr lang="en-US" sz="1600" spc="-50" dirty="0">
                <a:latin typeface="Segoe UI"/>
                <a:cs typeface="Arial"/>
              </a:rPr>
              <a:t> </a:t>
            </a:r>
            <a:r>
              <a:rPr lang="en-US" sz="1600" dirty="0">
                <a:latin typeface="Segoe UI"/>
                <a:cs typeface="Arial"/>
              </a:rPr>
              <a:t>be</a:t>
            </a:r>
            <a:r>
              <a:rPr lang="en-US" sz="1600" spc="-50" dirty="0">
                <a:latin typeface="Segoe UI"/>
                <a:cs typeface="Arial"/>
              </a:rPr>
              <a:t> </a:t>
            </a:r>
            <a:r>
              <a:rPr lang="en-US" sz="1600" dirty="0">
                <a:latin typeface="Segoe UI"/>
                <a:cs typeface="Arial"/>
              </a:rPr>
              <a:t>challenging.</a:t>
            </a:r>
            <a:r>
              <a:rPr lang="en-US" sz="1600" spc="-65" dirty="0">
                <a:latin typeface="Segoe UI"/>
                <a:cs typeface="Arial"/>
              </a:rPr>
              <a:t> </a:t>
            </a:r>
            <a:r>
              <a:rPr lang="en-US" sz="1600" spc="-10" dirty="0">
                <a:latin typeface="Segoe UI"/>
                <a:cs typeface="Arial"/>
              </a:rPr>
              <a:t>Sailors </a:t>
            </a:r>
            <a:r>
              <a:rPr lang="en-US" sz="1600" dirty="0">
                <a:latin typeface="Segoe UI"/>
                <a:cs typeface="Arial"/>
              </a:rPr>
              <a:t>impacted</a:t>
            </a:r>
            <a:r>
              <a:rPr lang="en-US" sz="1600" spc="-25" dirty="0">
                <a:latin typeface="Segoe UI"/>
                <a:cs typeface="Arial"/>
              </a:rPr>
              <a:t> </a:t>
            </a:r>
            <a:r>
              <a:rPr lang="en-US" sz="1600" dirty="0">
                <a:latin typeface="Segoe UI"/>
                <a:cs typeface="Arial"/>
              </a:rPr>
              <a:t>by</a:t>
            </a:r>
            <a:r>
              <a:rPr lang="en-US" sz="1600" spc="-25" dirty="0">
                <a:latin typeface="Segoe UI"/>
                <a:cs typeface="Arial"/>
              </a:rPr>
              <a:t> </a:t>
            </a:r>
            <a:r>
              <a:rPr lang="en-US" sz="1600" dirty="0">
                <a:latin typeface="Segoe UI"/>
                <a:cs typeface="Arial"/>
              </a:rPr>
              <a:t>suicide</a:t>
            </a:r>
            <a:r>
              <a:rPr lang="en-US" sz="1600" spc="-40" dirty="0">
                <a:latin typeface="Segoe UI"/>
                <a:cs typeface="Arial"/>
              </a:rPr>
              <a:t> </a:t>
            </a:r>
            <a:r>
              <a:rPr lang="en-US" sz="1600" dirty="0">
                <a:latin typeface="Segoe UI"/>
                <a:cs typeface="Arial"/>
              </a:rPr>
              <a:t>must</a:t>
            </a:r>
            <a:r>
              <a:rPr lang="en-US" sz="1600" spc="-30" dirty="0">
                <a:latin typeface="Segoe UI"/>
                <a:cs typeface="Arial"/>
              </a:rPr>
              <a:t> </a:t>
            </a:r>
            <a:r>
              <a:rPr lang="en-US" sz="1600" dirty="0">
                <a:latin typeface="Segoe UI"/>
                <a:cs typeface="Arial"/>
              </a:rPr>
              <a:t>be</a:t>
            </a:r>
            <a:r>
              <a:rPr lang="en-US" sz="1600" spc="-20" dirty="0">
                <a:latin typeface="Segoe UI"/>
                <a:cs typeface="Arial"/>
              </a:rPr>
              <a:t> </a:t>
            </a:r>
            <a:r>
              <a:rPr lang="en-US" sz="1600" dirty="0">
                <a:latin typeface="Segoe UI"/>
                <a:cs typeface="Arial"/>
              </a:rPr>
              <a:t>given</a:t>
            </a:r>
            <a:r>
              <a:rPr lang="en-US" sz="1600" spc="-30" dirty="0">
                <a:latin typeface="Segoe UI"/>
                <a:cs typeface="Arial"/>
              </a:rPr>
              <a:t> </a:t>
            </a:r>
            <a:r>
              <a:rPr lang="en-US" sz="1600" spc="-20" dirty="0">
                <a:latin typeface="Segoe UI"/>
                <a:cs typeface="Arial"/>
              </a:rPr>
              <a:t>same </a:t>
            </a:r>
            <a:r>
              <a:rPr lang="en-US" sz="1600" dirty="0">
                <a:latin typeface="Segoe UI"/>
                <a:cs typeface="Arial"/>
              </a:rPr>
              <a:t>considerations</a:t>
            </a:r>
            <a:r>
              <a:rPr lang="en-US" sz="1600" spc="-45" dirty="0">
                <a:latin typeface="Segoe UI"/>
                <a:cs typeface="Arial"/>
              </a:rPr>
              <a:t> </a:t>
            </a:r>
            <a:r>
              <a:rPr lang="en-US" sz="1600" dirty="0">
                <a:latin typeface="Segoe UI"/>
                <a:cs typeface="Arial"/>
              </a:rPr>
              <a:t>as</a:t>
            </a:r>
            <a:r>
              <a:rPr lang="en-US" sz="1600" spc="-45" dirty="0">
                <a:latin typeface="Segoe UI"/>
                <a:cs typeface="Arial"/>
              </a:rPr>
              <a:t> </a:t>
            </a:r>
            <a:r>
              <a:rPr lang="en-US" sz="1600" dirty="0">
                <a:latin typeface="Segoe UI"/>
                <a:cs typeface="Arial"/>
              </a:rPr>
              <a:t>Sailors</a:t>
            </a:r>
            <a:r>
              <a:rPr lang="en-US" sz="1600" spc="-60" dirty="0">
                <a:latin typeface="Segoe UI"/>
                <a:cs typeface="Arial"/>
              </a:rPr>
              <a:t> </a:t>
            </a:r>
            <a:r>
              <a:rPr lang="en-US" sz="1600" dirty="0">
                <a:latin typeface="Segoe UI"/>
                <a:cs typeface="Arial"/>
              </a:rPr>
              <a:t>who</a:t>
            </a:r>
            <a:r>
              <a:rPr lang="en-US" sz="1600" spc="-25" dirty="0">
                <a:latin typeface="Segoe UI"/>
                <a:cs typeface="Arial"/>
              </a:rPr>
              <a:t> </a:t>
            </a:r>
            <a:r>
              <a:rPr lang="en-US" sz="1600" dirty="0">
                <a:latin typeface="Segoe UI"/>
                <a:cs typeface="Arial"/>
              </a:rPr>
              <a:t>lose</a:t>
            </a:r>
            <a:r>
              <a:rPr lang="en-US" sz="1600" spc="-45" dirty="0">
                <a:latin typeface="Segoe UI"/>
                <a:cs typeface="Arial"/>
              </a:rPr>
              <a:t> </a:t>
            </a:r>
            <a:r>
              <a:rPr lang="en-US" sz="1600" spc="-50" dirty="0">
                <a:latin typeface="Segoe UI"/>
                <a:cs typeface="Arial"/>
              </a:rPr>
              <a:t>a </a:t>
            </a:r>
            <a:r>
              <a:rPr lang="en-US" sz="1600" dirty="0">
                <a:latin typeface="Segoe UI"/>
                <a:cs typeface="Arial"/>
              </a:rPr>
              <a:t>Shipmate</a:t>
            </a:r>
            <a:r>
              <a:rPr lang="en-US" sz="1600" spc="-20" dirty="0">
                <a:latin typeface="Segoe UI"/>
                <a:cs typeface="Arial"/>
              </a:rPr>
              <a:t> </a:t>
            </a:r>
            <a:r>
              <a:rPr lang="en-US" sz="1600" dirty="0">
                <a:latin typeface="Segoe UI"/>
                <a:cs typeface="Arial"/>
              </a:rPr>
              <a:t>by</a:t>
            </a:r>
            <a:r>
              <a:rPr lang="en-US" sz="1600" spc="-30" dirty="0">
                <a:latin typeface="Segoe UI"/>
                <a:cs typeface="Arial"/>
              </a:rPr>
              <a:t> </a:t>
            </a:r>
            <a:r>
              <a:rPr lang="en-US" sz="1600" dirty="0">
                <a:latin typeface="Segoe UI"/>
                <a:cs typeface="Arial"/>
              </a:rPr>
              <a:t>other</a:t>
            </a:r>
            <a:r>
              <a:rPr lang="en-US" sz="1600" spc="-5" dirty="0">
                <a:latin typeface="Segoe UI"/>
                <a:cs typeface="Arial"/>
              </a:rPr>
              <a:t> </a:t>
            </a:r>
            <a:r>
              <a:rPr lang="en-US" sz="1600" spc="-10" dirty="0">
                <a:latin typeface="Segoe UI"/>
                <a:cs typeface="Arial"/>
              </a:rPr>
              <a:t>causes.</a:t>
            </a:r>
            <a:endParaRPr lang="en-US" sz="1600" dirty="0">
              <a:latin typeface="Segoe UI"/>
              <a:cs typeface="Arial"/>
            </a:endParaRPr>
          </a:p>
          <a:p>
            <a:pPr marL="298450" marR="3138805" lvl="1" indent="-298450">
              <a:spcBef>
                <a:spcPts val="1000"/>
              </a:spcBef>
              <a:buSzPct val="70000"/>
              <a:buFont typeface="System Font Regular"/>
              <a:buChar char="►"/>
            </a:pPr>
            <a:r>
              <a:rPr lang="en-US" sz="1600" dirty="0">
                <a:latin typeface="Segoe UI"/>
                <a:cs typeface="Arial"/>
              </a:rPr>
              <a:t>Postvention</a:t>
            </a:r>
            <a:r>
              <a:rPr lang="en-US" sz="1600" spc="-35" dirty="0">
                <a:latin typeface="Segoe UI"/>
                <a:cs typeface="Arial"/>
              </a:rPr>
              <a:t> </a:t>
            </a:r>
            <a:r>
              <a:rPr lang="en-US" sz="1600" dirty="0">
                <a:latin typeface="Segoe UI"/>
                <a:cs typeface="Arial"/>
              </a:rPr>
              <a:t>can</a:t>
            </a:r>
            <a:r>
              <a:rPr lang="en-US" sz="1600" spc="-40" dirty="0">
                <a:latin typeface="Segoe UI"/>
                <a:cs typeface="Arial"/>
              </a:rPr>
              <a:t> </a:t>
            </a:r>
            <a:r>
              <a:rPr lang="en-US" sz="1600" dirty="0">
                <a:latin typeface="Segoe UI"/>
                <a:cs typeface="Arial"/>
              </a:rPr>
              <a:t>serve</a:t>
            </a:r>
            <a:r>
              <a:rPr lang="en-US" sz="1600" spc="-45" dirty="0">
                <a:latin typeface="Segoe UI"/>
                <a:cs typeface="Arial"/>
              </a:rPr>
              <a:t> </a:t>
            </a:r>
            <a:r>
              <a:rPr lang="en-US" sz="1600" dirty="0">
                <a:latin typeface="Segoe UI"/>
                <a:cs typeface="Arial"/>
              </a:rPr>
              <a:t>as</a:t>
            </a:r>
            <a:r>
              <a:rPr lang="en-US" sz="1600" spc="-45" dirty="0">
                <a:latin typeface="Segoe UI"/>
                <a:cs typeface="Arial"/>
              </a:rPr>
              <a:t> </a:t>
            </a:r>
            <a:r>
              <a:rPr lang="en-US" sz="1600" spc="-10" dirty="0">
                <a:latin typeface="Segoe UI"/>
                <a:cs typeface="Arial"/>
              </a:rPr>
              <a:t>“psychological </a:t>
            </a:r>
            <a:r>
              <a:rPr lang="en-US" sz="1600" dirty="0">
                <a:latin typeface="Segoe UI"/>
                <a:cs typeface="Arial"/>
              </a:rPr>
              <a:t>first</a:t>
            </a:r>
            <a:r>
              <a:rPr lang="en-US" sz="1600" spc="-30" dirty="0">
                <a:latin typeface="Segoe UI"/>
                <a:cs typeface="Arial"/>
              </a:rPr>
              <a:t> </a:t>
            </a:r>
            <a:r>
              <a:rPr lang="en-US" sz="1600" dirty="0">
                <a:latin typeface="Segoe UI"/>
                <a:cs typeface="Arial"/>
              </a:rPr>
              <a:t>aid.”</a:t>
            </a:r>
            <a:r>
              <a:rPr lang="en-US" sz="1600" spc="-35" dirty="0">
                <a:latin typeface="Segoe UI"/>
                <a:cs typeface="Arial"/>
              </a:rPr>
              <a:t> </a:t>
            </a:r>
            <a:r>
              <a:rPr lang="en-US" sz="1600" dirty="0">
                <a:latin typeface="Segoe UI"/>
                <a:cs typeface="Arial"/>
              </a:rPr>
              <a:t>Risk</a:t>
            </a:r>
            <a:r>
              <a:rPr lang="en-US" sz="1600" spc="-40" dirty="0">
                <a:latin typeface="Segoe UI"/>
                <a:cs typeface="Arial"/>
              </a:rPr>
              <a:t> </a:t>
            </a:r>
            <a:r>
              <a:rPr lang="en-US" sz="1600" dirty="0">
                <a:latin typeface="Segoe UI"/>
                <a:cs typeface="Arial"/>
              </a:rPr>
              <a:t>is</a:t>
            </a:r>
            <a:r>
              <a:rPr lang="en-US" sz="1600" spc="-25" dirty="0">
                <a:latin typeface="Segoe UI"/>
                <a:cs typeface="Arial"/>
              </a:rPr>
              <a:t> </a:t>
            </a:r>
            <a:r>
              <a:rPr lang="en-US" sz="1600" dirty="0">
                <a:latin typeface="Segoe UI"/>
                <a:cs typeface="Arial"/>
              </a:rPr>
              <a:t>doubled</a:t>
            </a:r>
            <a:r>
              <a:rPr lang="en-US" sz="1600" spc="-25" dirty="0">
                <a:latin typeface="Segoe UI"/>
                <a:cs typeface="Arial"/>
              </a:rPr>
              <a:t> </a:t>
            </a:r>
            <a:r>
              <a:rPr lang="en-US" sz="1600" dirty="0">
                <a:latin typeface="Segoe UI"/>
                <a:cs typeface="Arial"/>
              </a:rPr>
              <a:t>for</a:t>
            </a:r>
            <a:r>
              <a:rPr lang="en-US" sz="1600" spc="-10" dirty="0">
                <a:latin typeface="Segoe UI"/>
                <a:cs typeface="Arial"/>
              </a:rPr>
              <a:t> </a:t>
            </a:r>
            <a:r>
              <a:rPr lang="en-US" sz="1600" dirty="0">
                <a:latin typeface="Segoe UI"/>
                <a:cs typeface="Arial"/>
              </a:rPr>
              <a:t>a</a:t>
            </a:r>
            <a:r>
              <a:rPr lang="en-US" sz="1600" spc="-25" dirty="0">
                <a:latin typeface="Segoe UI"/>
                <a:cs typeface="Arial"/>
              </a:rPr>
              <a:t> </a:t>
            </a:r>
            <a:r>
              <a:rPr lang="en-US" sz="1600" dirty="0">
                <a:latin typeface="Segoe UI"/>
                <a:cs typeface="Arial"/>
              </a:rPr>
              <a:t>unit</a:t>
            </a:r>
            <a:r>
              <a:rPr lang="en-US" sz="1600" spc="-25" dirty="0">
                <a:latin typeface="Segoe UI"/>
                <a:cs typeface="Arial"/>
              </a:rPr>
              <a:t> </a:t>
            </a:r>
            <a:r>
              <a:rPr lang="en-US" sz="1600" dirty="0">
                <a:latin typeface="Segoe UI"/>
                <a:cs typeface="Arial"/>
              </a:rPr>
              <a:t>after</a:t>
            </a:r>
            <a:r>
              <a:rPr lang="en-US" sz="1600" spc="-10" dirty="0">
                <a:latin typeface="Segoe UI"/>
                <a:cs typeface="Arial"/>
              </a:rPr>
              <a:t> </a:t>
            </a:r>
            <a:r>
              <a:rPr lang="en-US" sz="1600" dirty="0">
                <a:latin typeface="Segoe UI"/>
                <a:cs typeface="Arial"/>
              </a:rPr>
              <a:t>a</a:t>
            </a:r>
            <a:r>
              <a:rPr lang="en-US" sz="1600" spc="-15" dirty="0">
                <a:latin typeface="Segoe UI"/>
                <a:cs typeface="Arial"/>
              </a:rPr>
              <a:t> </a:t>
            </a:r>
            <a:r>
              <a:rPr lang="en-US" sz="1600" dirty="0">
                <a:latin typeface="Segoe UI"/>
                <a:cs typeface="Arial"/>
              </a:rPr>
              <a:t>suicide</a:t>
            </a:r>
            <a:r>
              <a:rPr lang="en-US" sz="1600" spc="-45" dirty="0">
                <a:latin typeface="Segoe UI"/>
                <a:cs typeface="Arial"/>
              </a:rPr>
              <a:t> </a:t>
            </a:r>
            <a:r>
              <a:rPr lang="en-US" sz="1600" dirty="0">
                <a:latin typeface="Segoe UI"/>
                <a:cs typeface="Arial"/>
              </a:rPr>
              <a:t>or</a:t>
            </a:r>
            <a:r>
              <a:rPr lang="en-US" sz="1600" spc="-20" dirty="0">
                <a:latin typeface="Segoe UI"/>
                <a:cs typeface="Arial"/>
              </a:rPr>
              <a:t> </a:t>
            </a:r>
            <a:r>
              <a:rPr lang="en-US" sz="1600" dirty="0">
                <a:latin typeface="Segoe UI"/>
                <a:cs typeface="Arial"/>
              </a:rPr>
              <a:t>attempt. </a:t>
            </a:r>
            <a:r>
              <a:rPr lang="en-US" sz="1600" spc="-10" dirty="0">
                <a:latin typeface="Segoe UI"/>
                <a:cs typeface="Arial"/>
              </a:rPr>
              <a:t>Command </a:t>
            </a:r>
            <a:r>
              <a:rPr lang="en-US" sz="1600" dirty="0">
                <a:latin typeface="Segoe UI"/>
                <a:cs typeface="Arial"/>
              </a:rPr>
              <a:t>messaging</a:t>
            </a:r>
            <a:r>
              <a:rPr lang="en-US" sz="1600" spc="-30" dirty="0">
                <a:latin typeface="Segoe UI"/>
                <a:cs typeface="Arial"/>
              </a:rPr>
              <a:t> </a:t>
            </a:r>
            <a:r>
              <a:rPr lang="en-US" sz="1600" dirty="0">
                <a:latin typeface="Segoe UI"/>
                <a:cs typeface="Arial"/>
              </a:rPr>
              <a:t>after</a:t>
            </a:r>
            <a:r>
              <a:rPr lang="en-US" sz="1600" spc="-15" dirty="0">
                <a:latin typeface="Segoe UI"/>
                <a:cs typeface="Arial"/>
              </a:rPr>
              <a:t> </a:t>
            </a:r>
            <a:r>
              <a:rPr lang="en-US" sz="1600" dirty="0">
                <a:latin typeface="Segoe UI"/>
                <a:cs typeface="Arial"/>
              </a:rPr>
              <a:t>a</a:t>
            </a:r>
            <a:r>
              <a:rPr lang="en-US" sz="1600" spc="-20" dirty="0">
                <a:latin typeface="Segoe UI"/>
                <a:cs typeface="Arial"/>
              </a:rPr>
              <a:t> </a:t>
            </a:r>
            <a:r>
              <a:rPr lang="en-US" sz="1600" dirty="0">
                <a:latin typeface="Segoe UI"/>
                <a:cs typeface="Arial"/>
              </a:rPr>
              <a:t>loss</a:t>
            </a:r>
            <a:r>
              <a:rPr lang="en-US" sz="1600" spc="-40" dirty="0">
                <a:latin typeface="Segoe UI"/>
                <a:cs typeface="Arial"/>
              </a:rPr>
              <a:t> </a:t>
            </a:r>
            <a:r>
              <a:rPr lang="en-US" sz="1600" dirty="0">
                <a:latin typeface="Segoe UI"/>
                <a:cs typeface="Arial"/>
              </a:rPr>
              <a:t>is</a:t>
            </a:r>
            <a:r>
              <a:rPr lang="en-US" sz="1600" spc="-30" dirty="0">
                <a:latin typeface="Segoe UI"/>
                <a:cs typeface="Arial"/>
              </a:rPr>
              <a:t> </a:t>
            </a:r>
            <a:r>
              <a:rPr lang="en-US" sz="1600" dirty="0">
                <a:latin typeface="Segoe UI"/>
                <a:cs typeface="Arial"/>
              </a:rPr>
              <a:t>critical.</a:t>
            </a:r>
            <a:r>
              <a:rPr lang="en-US" sz="1600" spc="-50" dirty="0">
                <a:latin typeface="Segoe UI"/>
                <a:cs typeface="Arial"/>
              </a:rPr>
              <a:t> </a:t>
            </a:r>
            <a:r>
              <a:rPr lang="en-US" sz="1600" dirty="0">
                <a:latin typeface="Segoe UI"/>
                <a:cs typeface="Arial"/>
              </a:rPr>
              <a:t>Consult</a:t>
            </a:r>
            <a:r>
              <a:rPr lang="en-US" sz="1600" spc="-35" dirty="0">
                <a:latin typeface="Segoe UI"/>
                <a:cs typeface="Arial"/>
              </a:rPr>
              <a:t> </a:t>
            </a:r>
            <a:r>
              <a:rPr lang="en-US" sz="1600" dirty="0">
                <a:latin typeface="Segoe UI"/>
                <a:cs typeface="Arial"/>
              </a:rPr>
              <a:t>with</a:t>
            </a:r>
            <a:r>
              <a:rPr lang="en-US" sz="1600" spc="-10" dirty="0">
                <a:latin typeface="Segoe UI"/>
                <a:cs typeface="Arial"/>
              </a:rPr>
              <a:t> </a:t>
            </a:r>
            <a:r>
              <a:rPr lang="en-US" sz="1600" dirty="0">
                <a:latin typeface="Segoe UI"/>
                <a:cs typeface="Arial"/>
              </a:rPr>
              <a:t>Medical</a:t>
            </a:r>
            <a:r>
              <a:rPr lang="en-US" sz="1600" spc="-35" dirty="0">
                <a:latin typeface="Segoe UI"/>
                <a:cs typeface="Arial"/>
              </a:rPr>
              <a:t> </a:t>
            </a:r>
            <a:r>
              <a:rPr lang="en-US" sz="1600" dirty="0">
                <a:latin typeface="Segoe UI"/>
                <a:cs typeface="Arial"/>
              </a:rPr>
              <a:t>or</a:t>
            </a:r>
            <a:r>
              <a:rPr lang="en-US" sz="1600" spc="-25" dirty="0">
                <a:latin typeface="Segoe UI"/>
                <a:cs typeface="Arial"/>
              </a:rPr>
              <a:t> </a:t>
            </a:r>
            <a:r>
              <a:rPr lang="en-US" sz="1600" spc="-10" dirty="0">
                <a:latin typeface="Segoe UI"/>
                <a:cs typeface="Arial"/>
              </a:rPr>
              <a:t>Chaplain.</a:t>
            </a:r>
            <a:endParaRPr lang="en-US" sz="1600" dirty="0">
              <a:latin typeface="Segoe UI"/>
              <a:cs typeface="Arial"/>
            </a:endParaRPr>
          </a:p>
        </p:txBody>
      </p:sp>
      <p:pic>
        <p:nvPicPr>
          <p:cNvPr id="2050" name="Picture 2" descr="A few military men in uniform&#10;&#10;Description automatically generated">
            <a:extLst>
              <a:ext uri="{FF2B5EF4-FFF2-40B4-BE49-F238E27FC236}">
                <a16:creationId xmlns:a16="http://schemas.microsoft.com/office/drawing/2014/main" id="{13AA4A94-1C9B-D5B2-3804-BBD6C22D28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2" t="1800" r="6123" b="1886"/>
          <a:stretch/>
        </p:blipFill>
        <p:spPr bwMode="auto">
          <a:xfrm>
            <a:off x="8192442" y="2970992"/>
            <a:ext cx="3237558" cy="2252741"/>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A464A1-68B9-89D3-4F24-CBBF3C17EE2E}"/>
              </a:ext>
            </a:extLst>
          </p:cNvPr>
          <p:cNvSpPr txBox="1"/>
          <p:nvPr/>
        </p:nvSpPr>
        <p:spPr>
          <a:xfrm>
            <a:off x="549797" y="1622175"/>
            <a:ext cx="10947660" cy="646331"/>
          </a:xfrm>
          <a:prstGeom prst="rect">
            <a:avLst/>
          </a:prstGeom>
          <a:noFill/>
        </p:spPr>
        <p:txBody>
          <a:bodyPr wrap="square">
            <a:spAutoFit/>
          </a:bodyPr>
          <a:lstStyle/>
          <a:p>
            <a:pPr marL="12700">
              <a:spcBef>
                <a:spcPts val="95"/>
              </a:spcBef>
            </a:pPr>
            <a:r>
              <a:rPr lang="en-US" b="1">
                <a:latin typeface="Segoe UI"/>
                <a:cs typeface="Arial"/>
              </a:rPr>
              <a:t>“Postvention”</a:t>
            </a:r>
            <a:r>
              <a:rPr lang="en-US" b="1" spc="-15">
                <a:latin typeface="Segoe UI"/>
                <a:cs typeface="Arial"/>
              </a:rPr>
              <a:t> </a:t>
            </a:r>
            <a:r>
              <a:rPr lang="en-US" b="1">
                <a:latin typeface="Segoe UI"/>
                <a:cs typeface="Arial"/>
              </a:rPr>
              <a:t>describes</a:t>
            </a:r>
            <a:r>
              <a:rPr lang="en-US" b="1" spc="-35">
                <a:latin typeface="Segoe UI"/>
                <a:cs typeface="Arial"/>
              </a:rPr>
              <a:t> </a:t>
            </a:r>
            <a:r>
              <a:rPr lang="en-US" b="1">
                <a:latin typeface="Segoe UI"/>
                <a:cs typeface="Arial"/>
              </a:rPr>
              <a:t>actions</a:t>
            </a:r>
            <a:r>
              <a:rPr lang="en-US" b="1" spc="-45">
                <a:latin typeface="Segoe UI"/>
                <a:cs typeface="Arial"/>
              </a:rPr>
              <a:t> </a:t>
            </a:r>
            <a:r>
              <a:rPr lang="en-US" b="1">
                <a:latin typeface="Segoe UI"/>
                <a:cs typeface="Arial"/>
              </a:rPr>
              <a:t>that</a:t>
            </a:r>
            <a:r>
              <a:rPr lang="en-US" b="1" spc="-55">
                <a:latin typeface="Segoe UI"/>
                <a:cs typeface="Arial"/>
              </a:rPr>
              <a:t> </a:t>
            </a:r>
            <a:r>
              <a:rPr lang="en-US" b="1" spc="-25">
                <a:latin typeface="Segoe UI"/>
                <a:cs typeface="Arial"/>
              </a:rPr>
              <a:t>are</a:t>
            </a:r>
            <a:r>
              <a:rPr lang="en-US" spc="-25">
                <a:latin typeface="Segoe UI"/>
                <a:cs typeface="Arial"/>
              </a:rPr>
              <a:t> </a:t>
            </a:r>
            <a:r>
              <a:rPr lang="en-US" b="1">
                <a:latin typeface="Segoe UI"/>
                <a:cs typeface="Arial"/>
              </a:rPr>
              <a:t>taken</a:t>
            </a:r>
            <a:r>
              <a:rPr lang="en-US" b="1" spc="-25">
                <a:latin typeface="Segoe UI"/>
                <a:cs typeface="Arial"/>
              </a:rPr>
              <a:t> </a:t>
            </a:r>
            <a:r>
              <a:rPr lang="en-US" b="1">
                <a:latin typeface="Segoe UI"/>
                <a:cs typeface="Arial"/>
              </a:rPr>
              <a:t>after</a:t>
            </a:r>
            <a:r>
              <a:rPr lang="en-US" b="1" spc="-25">
                <a:latin typeface="Segoe UI"/>
                <a:cs typeface="Arial"/>
              </a:rPr>
              <a:t> </a:t>
            </a:r>
            <a:r>
              <a:rPr lang="en-US" b="1">
                <a:latin typeface="Segoe UI"/>
                <a:cs typeface="Arial"/>
              </a:rPr>
              <a:t>a</a:t>
            </a:r>
            <a:r>
              <a:rPr lang="en-US" b="1" spc="-40">
                <a:latin typeface="Segoe UI"/>
                <a:cs typeface="Arial"/>
              </a:rPr>
              <a:t> </a:t>
            </a:r>
            <a:r>
              <a:rPr lang="en-US" b="1">
                <a:latin typeface="Segoe UI"/>
                <a:cs typeface="Arial"/>
              </a:rPr>
              <a:t>suicide</a:t>
            </a:r>
            <a:r>
              <a:rPr lang="en-US" b="1" spc="-25">
                <a:latin typeface="Segoe UI"/>
                <a:cs typeface="Arial"/>
              </a:rPr>
              <a:t> </a:t>
            </a:r>
            <a:r>
              <a:rPr lang="en-US" b="1">
                <a:latin typeface="Segoe UI"/>
                <a:cs typeface="Arial"/>
              </a:rPr>
              <a:t>to</a:t>
            </a:r>
            <a:r>
              <a:rPr lang="en-US" b="1" spc="-35">
                <a:latin typeface="Segoe UI"/>
                <a:cs typeface="Arial"/>
              </a:rPr>
              <a:t> </a:t>
            </a:r>
            <a:r>
              <a:rPr lang="en-US" b="1">
                <a:latin typeface="Segoe UI"/>
                <a:cs typeface="Arial"/>
              </a:rPr>
              <a:t>help</a:t>
            </a:r>
            <a:r>
              <a:rPr lang="en-US" b="1" spc="-40">
                <a:latin typeface="Segoe UI"/>
                <a:cs typeface="Arial"/>
              </a:rPr>
              <a:t> </a:t>
            </a:r>
            <a:r>
              <a:rPr lang="en-US" b="1">
                <a:latin typeface="Segoe UI"/>
                <a:cs typeface="Arial"/>
              </a:rPr>
              <a:t>those</a:t>
            </a:r>
            <a:r>
              <a:rPr lang="en-US" b="1" spc="-25">
                <a:latin typeface="Segoe UI"/>
                <a:cs typeface="Arial"/>
              </a:rPr>
              <a:t> </a:t>
            </a:r>
            <a:r>
              <a:rPr lang="en-US" b="1">
                <a:latin typeface="Segoe UI"/>
                <a:cs typeface="Arial"/>
              </a:rPr>
              <a:t>affected</a:t>
            </a:r>
            <a:r>
              <a:rPr lang="en-US" b="1" spc="-10">
                <a:latin typeface="Segoe UI"/>
                <a:cs typeface="Arial"/>
              </a:rPr>
              <a:t> </a:t>
            </a:r>
            <a:r>
              <a:rPr lang="en-US" b="1">
                <a:latin typeface="Segoe UI"/>
                <a:cs typeface="Arial"/>
              </a:rPr>
              <a:t>by</a:t>
            </a:r>
            <a:r>
              <a:rPr lang="en-US" b="1" spc="-35">
                <a:latin typeface="Segoe UI"/>
                <a:cs typeface="Arial"/>
              </a:rPr>
              <a:t> </a:t>
            </a:r>
            <a:r>
              <a:rPr lang="en-US" b="1">
                <a:latin typeface="Segoe UI"/>
                <a:cs typeface="Arial"/>
              </a:rPr>
              <a:t>the</a:t>
            </a:r>
            <a:r>
              <a:rPr lang="en-US" b="1" spc="-30">
                <a:latin typeface="Segoe UI"/>
                <a:cs typeface="Arial"/>
              </a:rPr>
              <a:t> </a:t>
            </a:r>
            <a:r>
              <a:rPr lang="en-US" b="1">
                <a:latin typeface="Segoe UI"/>
                <a:cs typeface="Arial"/>
              </a:rPr>
              <a:t>loss</a:t>
            </a:r>
            <a:r>
              <a:rPr lang="en-US" b="1" spc="-40">
                <a:latin typeface="Segoe UI"/>
                <a:cs typeface="Arial"/>
              </a:rPr>
              <a:t>. You can refer to the Postvention Guide on </a:t>
            </a:r>
            <a:r>
              <a:rPr lang="en-US" sz="1800" b="1">
                <a:latin typeface="Segoe UI"/>
                <a:cs typeface="Segoe UI"/>
                <a:hlinkClick r:id="rId3">
                  <a:extLst>
                    <a:ext uri="{A12FA001-AC4F-418D-AE19-62706E023703}">
                      <ahyp:hlinkClr xmlns:ahyp="http://schemas.microsoft.com/office/drawing/2018/hyperlinkcolor" val="tx"/>
                    </a:ext>
                  </a:extLst>
                </a:hlinkClick>
              </a:rPr>
              <a:t>https://www.mynavyhr.navy.mil/ </a:t>
            </a:r>
            <a:endParaRPr lang="en-US" sz="1800" b="1">
              <a:latin typeface="Segoe UI"/>
              <a:cs typeface="Segoe UI"/>
            </a:endParaRPr>
          </a:p>
        </p:txBody>
      </p:sp>
      <p:sp>
        <p:nvSpPr>
          <p:cNvPr id="7" name="TextBox 6">
            <a:extLst>
              <a:ext uri="{FF2B5EF4-FFF2-40B4-BE49-F238E27FC236}">
                <a16:creationId xmlns:a16="http://schemas.microsoft.com/office/drawing/2014/main" id="{9ED5E2B7-0AA7-8F70-DB6C-7DD815C747C7}"/>
              </a:ext>
            </a:extLst>
          </p:cNvPr>
          <p:cNvSpPr txBox="1"/>
          <p:nvPr/>
        </p:nvSpPr>
        <p:spPr>
          <a:xfrm>
            <a:off x="812366" y="2386511"/>
            <a:ext cx="10619813" cy="338554"/>
          </a:xfrm>
          <a:prstGeom prst="rect">
            <a:avLst/>
          </a:prstGeom>
          <a:solidFill>
            <a:schemeClr val="accent2">
              <a:alpha val="24663"/>
            </a:schemeClr>
          </a:solidFill>
        </p:spPr>
        <p:txBody>
          <a:bodyPr wrap="square">
            <a:spAutoFit/>
          </a:bodyPr>
          <a:lstStyle/>
          <a:p>
            <a:pPr marL="12700">
              <a:spcBef>
                <a:spcPts val="95"/>
              </a:spcBef>
            </a:pPr>
            <a:r>
              <a:rPr lang="en-US" sz="1600" b="1">
                <a:latin typeface="Segoe UI"/>
                <a:cs typeface="Arial"/>
              </a:rPr>
              <a:t>Losing</a:t>
            </a:r>
            <a:r>
              <a:rPr lang="en-US" sz="1600" b="1" spc="-25">
                <a:latin typeface="Segoe UI"/>
                <a:cs typeface="Arial"/>
              </a:rPr>
              <a:t> </a:t>
            </a:r>
            <a:r>
              <a:rPr lang="en-US" sz="1600" b="1">
                <a:latin typeface="Segoe UI"/>
                <a:cs typeface="Arial"/>
              </a:rPr>
              <a:t>a</a:t>
            </a:r>
            <a:r>
              <a:rPr lang="en-US" sz="1600" b="1" spc="-30">
                <a:latin typeface="Segoe UI"/>
                <a:cs typeface="Arial"/>
              </a:rPr>
              <a:t> </a:t>
            </a:r>
            <a:r>
              <a:rPr lang="en-US" sz="1600" b="1">
                <a:latin typeface="Segoe UI"/>
                <a:cs typeface="Arial"/>
              </a:rPr>
              <a:t>shipmate</a:t>
            </a:r>
            <a:r>
              <a:rPr lang="en-US" sz="1600" b="1" spc="-25">
                <a:latin typeface="Segoe UI"/>
                <a:cs typeface="Arial"/>
              </a:rPr>
              <a:t> </a:t>
            </a:r>
            <a:r>
              <a:rPr lang="en-US" sz="1600" b="1">
                <a:latin typeface="Segoe UI"/>
                <a:cs typeface="Arial"/>
              </a:rPr>
              <a:t>to</a:t>
            </a:r>
            <a:r>
              <a:rPr lang="en-US" sz="1600" b="1" spc="-45">
                <a:latin typeface="Segoe UI"/>
                <a:cs typeface="Arial"/>
              </a:rPr>
              <a:t> </a:t>
            </a:r>
            <a:r>
              <a:rPr lang="en-US" sz="1600" b="1">
                <a:latin typeface="Segoe UI"/>
                <a:cs typeface="Arial"/>
              </a:rPr>
              <a:t>suicide</a:t>
            </a:r>
            <a:r>
              <a:rPr lang="en-US" sz="1600" b="1" spc="-10">
                <a:latin typeface="Segoe UI"/>
                <a:cs typeface="Arial"/>
              </a:rPr>
              <a:t> </a:t>
            </a:r>
            <a:r>
              <a:rPr lang="en-US" sz="1600" b="1">
                <a:latin typeface="Segoe UI"/>
                <a:cs typeface="Arial"/>
              </a:rPr>
              <a:t>is</a:t>
            </a:r>
            <a:r>
              <a:rPr lang="en-US" sz="1600" b="1" spc="-50">
                <a:latin typeface="Segoe UI"/>
                <a:cs typeface="Arial"/>
              </a:rPr>
              <a:t> </a:t>
            </a:r>
            <a:r>
              <a:rPr lang="en-US" sz="1600" b="1">
                <a:latin typeface="Segoe UI"/>
                <a:cs typeface="Arial"/>
              </a:rPr>
              <a:t>one</a:t>
            </a:r>
            <a:r>
              <a:rPr lang="en-US" sz="1600" b="1" spc="-20">
                <a:latin typeface="Segoe UI"/>
                <a:cs typeface="Arial"/>
              </a:rPr>
              <a:t> </a:t>
            </a:r>
            <a:r>
              <a:rPr lang="en-US" sz="1600" b="1">
                <a:latin typeface="Segoe UI"/>
                <a:cs typeface="Arial"/>
              </a:rPr>
              <a:t>of</a:t>
            </a:r>
            <a:r>
              <a:rPr lang="en-US" sz="1600" b="1" spc="-50">
                <a:latin typeface="Segoe UI"/>
                <a:cs typeface="Arial"/>
              </a:rPr>
              <a:t> </a:t>
            </a:r>
            <a:r>
              <a:rPr lang="en-US" sz="1600" b="1" spc="-25">
                <a:latin typeface="Segoe UI"/>
                <a:cs typeface="Arial"/>
              </a:rPr>
              <a:t>the </a:t>
            </a:r>
            <a:r>
              <a:rPr lang="en-US" sz="1600" b="1">
                <a:latin typeface="Segoe UI"/>
                <a:cs typeface="Arial"/>
              </a:rPr>
              <a:t>most</a:t>
            </a:r>
            <a:r>
              <a:rPr lang="en-US" sz="1600" b="1" spc="-75">
                <a:latin typeface="Segoe UI"/>
                <a:cs typeface="Arial"/>
              </a:rPr>
              <a:t> </a:t>
            </a:r>
            <a:r>
              <a:rPr lang="en-US" sz="1600" b="1">
                <a:latin typeface="Segoe UI"/>
                <a:cs typeface="Arial"/>
              </a:rPr>
              <a:t>difficult</a:t>
            </a:r>
            <a:r>
              <a:rPr lang="en-US" sz="1600" b="1" spc="-55">
                <a:latin typeface="Segoe UI"/>
                <a:cs typeface="Arial"/>
              </a:rPr>
              <a:t> </a:t>
            </a:r>
            <a:r>
              <a:rPr lang="en-US" sz="1600" b="1">
                <a:latin typeface="Segoe UI"/>
                <a:cs typeface="Arial"/>
              </a:rPr>
              <a:t>situations</a:t>
            </a:r>
            <a:r>
              <a:rPr lang="en-US" sz="1600" b="1" spc="-40">
                <a:latin typeface="Segoe UI"/>
                <a:cs typeface="Arial"/>
              </a:rPr>
              <a:t> </a:t>
            </a:r>
            <a:r>
              <a:rPr lang="en-US" sz="1600" b="1">
                <a:latin typeface="Segoe UI"/>
                <a:cs typeface="Arial"/>
              </a:rPr>
              <a:t>Sailors</a:t>
            </a:r>
            <a:r>
              <a:rPr lang="en-US" sz="1600" b="1" spc="-50">
                <a:latin typeface="Segoe UI"/>
                <a:cs typeface="Arial"/>
              </a:rPr>
              <a:t> </a:t>
            </a:r>
            <a:r>
              <a:rPr lang="en-US" sz="1600" b="1">
                <a:latin typeface="Segoe UI"/>
                <a:cs typeface="Arial"/>
              </a:rPr>
              <a:t>may</a:t>
            </a:r>
            <a:r>
              <a:rPr lang="en-US" sz="1600" b="1" spc="-65">
                <a:latin typeface="Segoe UI"/>
                <a:cs typeface="Arial"/>
              </a:rPr>
              <a:t> </a:t>
            </a:r>
            <a:r>
              <a:rPr lang="en-US" sz="1600" b="1" spc="-10">
                <a:latin typeface="Segoe UI"/>
                <a:cs typeface="Arial"/>
              </a:rPr>
              <a:t>face.</a:t>
            </a:r>
            <a:endParaRPr lang="en-US" sz="1600" b="1">
              <a:latin typeface="Segoe UI"/>
              <a:cs typeface="Arial"/>
            </a:endParaRPr>
          </a:p>
        </p:txBody>
      </p:sp>
      <p:sp>
        <p:nvSpPr>
          <p:cNvPr id="8" name="Rectangle 7">
            <a:extLst>
              <a:ext uri="{FF2B5EF4-FFF2-40B4-BE49-F238E27FC236}">
                <a16:creationId xmlns:a16="http://schemas.microsoft.com/office/drawing/2014/main" id="{8E25F3EC-0180-861F-B913-9725C13D6277}"/>
              </a:ext>
            </a:extLst>
          </p:cNvPr>
          <p:cNvSpPr/>
          <p:nvPr/>
        </p:nvSpPr>
        <p:spPr>
          <a:xfrm>
            <a:off x="-265" y="1712056"/>
            <a:ext cx="123986" cy="5200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349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6DFE30-6994-C59E-6134-AF06DFDDF54C}"/>
              </a:ext>
            </a:extLst>
          </p:cNvPr>
          <p:cNvSpPr>
            <a:spLocks noGrp="1"/>
          </p:cNvSpPr>
          <p:nvPr>
            <p:ph type="title"/>
          </p:nvPr>
        </p:nvSpPr>
        <p:spPr/>
        <p:txBody>
          <a:bodyPr/>
          <a:lstStyle/>
          <a:p>
            <a:r>
              <a:rPr lang="en-US" sz="4400" b="1" dirty="0">
                <a:solidFill>
                  <a:schemeClr val="bg1"/>
                </a:solidFill>
                <a:latin typeface="Segoe UI"/>
                <a:cs typeface="Segoe UI"/>
              </a:rPr>
              <a:t>Navy</a:t>
            </a:r>
            <a:r>
              <a:rPr lang="en-US" sz="4400" b="1" spc="-95" dirty="0">
                <a:solidFill>
                  <a:schemeClr val="bg1"/>
                </a:solidFill>
                <a:latin typeface="Segoe UI"/>
                <a:cs typeface="Segoe UI"/>
              </a:rPr>
              <a:t> </a:t>
            </a:r>
            <a:r>
              <a:rPr lang="en-US" sz="4400" b="1" spc="-10" dirty="0">
                <a:solidFill>
                  <a:schemeClr val="bg1"/>
                </a:solidFill>
                <a:latin typeface="Segoe UI"/>
                <a:cs typeface="Segoe UI"/>
              </a:rPr>
              <a:t>Suicide Prevention Branch</a:t>
            </a:r>
            <a:endParaRPr lang="en-US" dirty="0">
              <a:solidFill>
                <a:schemeClr val="bg1"/>
              </a:solidFill>
              <a:latin typeface="Segoe UI"/>
              <a:cs typeface="Segoe UI"/>
            </a:endParaRPr>
          </a:p>
        </p:txBody>
      </p:sp>
      <p:pic>
        <p:nvPicPr>
          <p:cNvPr id="5" name="object 12">
            <a:extLst>
              <a:ext uri="{FF2B5EF4-FFF2-40B4-BE49-F238E27FC236}">
                <a16:creationId xmlns:a16="http://schemas.microsoft.com/office/drawing/2014/main" id="{A36B47ED-60DC-ABAD-B611-CB67C3847C41}"/>
              </a:ext>
            </a:extLst>
          </p:cNvPr>
          <p:cNvPicPr/>
          <p:nvPr/>
        </p:nvPicPr>
        <p:blipFill>
          <a:blip r:embed="rId3" cstate="print"/>
          <a:stretch>
            <a:fillRect/>
          </a:stretch>
        </p:blipFill>
        <p:spPr>
          <a:xfrm>
            <a:off x="7627076" y="-1888582"/>
            <a:ext cx="4564924" cy="1650302"/>
          </a:xfrm>
          <a:prstGeom prst="rect">
            <a:avLst/>
          </a:prstGeom>
        </p:spPr>
      </p:pic>
      <p:pic>
        <p:nvPicPr>
          <p:cNvPr id="4" name="Picture 3" descr="A group of people doing squats on a ship&#10;&#10;AI-generated content may be incorrect.">
            <a:extLst>
              <a:ext uri="{FF2B5EF4-FFF2-40B4-BE49-F238E27FC236}">
                <a16:creationId xmlns:a16="http://schemas.microsoft.com/office/drawing/2014/main" id="{4DE92088-B51B-FC20-E8E1-F8E40C11BE11}"/>
              </a:ext>
            </a:extLst>
          </p:cNvPr>
          <p:cNvPicPr>
            <a:picLocks noChangeAspect="1"/>
          </p:cNvPicPr>
          <p:nvPr/>
        </p:nvPicPr>
        <p:blipFill>
          <a:blip r:embed="rId4"/>
          <a:srcRect l="29465" t="15070" r="20632" b="44555"/>
          <a:stretch/>
        </p:blipFill>
        <p:spPr>
          <a:xfrm>
            <a:off x="9397497" y="3556507"/>
            <a:ext cx="2272415" cy="2147051"/>
          </a:xfrm>
          <a:prstGeom prst="rect">
            <a:avLst/>
          </a:prstGeom>
          <a:ln w="19050">
            <a:solidFill>
              <a:srgbClr val="E8B00F"/>
            </a:solidFill>
          </a:ln>
          <a:effectLst/>
        </p:spPr>
      </p:pic>
      <p:pic>
        <p:nvPicPr>
          <p:cNvPr id="6" name="Picture 5" descr="A group of people doing push ups on a deck&#10;&#10;AI-generated content may be incorrect.">
            <a:extLst>
              <a:ext uri="{FF2B5EF4-FFF2-40B4-BE49-F238E27FC236}">
                <a16:creationId xmlns:a16="http://schemas.microsoft.com/office/drawing/2014/main" id="{9A8C1829-CB4C-5316-7DC9-9321EBE13713}"/>
              </a:ext>
            </a:extLst>
          </p:cNvPr>
          <p:cNvPicPr>
            <a:picLocks noChangeAspect="1"/>
          </p:cNvPicPr>
          <p:nvPr/>
        </p:nvPicPr>
        <p:blipFill>
          <a:blip r:embed="rId5"/>
          <a:srcRect l="3509" t="26847" r="34768" b="28747"/>
          <a:stretch/>
        </p:blipFill>
        <p:spPr>
          <a:xfrm>
            <a:off x="7222209" y="1689229"/>
            <a:ext cx="4459461" cy="1687590"/>
          </a:xfrm>
          <a:prstGeom prst="rect">
            <a:avLst/>
          </a:prstGeom>
          <a:ln w="19050">
            <a:solidFill>
              <a:srgbClr val="E8B00F"/>
            </a:solidFill>
          </a:ln>
          <a:effectLst/>
        </p:spPr>
      </p:pic>
      <p:pic>
        <p:nvPicPr>
          <p:cNvPr id="7" name="Picture 6">
            <a:extLst>
              <a:ext uri="{FF2B5EF4-FFF2-40B4-BE49-F238E27FC236}">
                <a16:creationId xmlns:a16="http://schemas.microsoft.com/office/drawing/2014/main" id="{B7F192C4-A7AF-802A-8A1D-E9B136F49728}"/>
              </a:ext>
            </a:extLst>
          </p:cNvPr>
          <p:cNvPicPr>
            <a:picLocks noChangeAspect="1"/>
          </p:cNvPicPr>
          <p:nvPr/>
        </p:nvPicPr>
        <p:blipFill>
          <a:blip r:embed="rId6"/>
          <a:srcRect l="30777" t="8431" r="41233" b="45990"/>
          <a:stretch/>
        </p:blipFill>
        <p:spPr>
          <a:xfrm>
            <a:off x="7236983" y="3569468"/>
            <a:ext cx="1975188" cy="2143140"/>
          </a:xfrm>
          <a:prstGeom prst="rect">
            <a:avLst/>
          </a:prstGeom>
          <a:ln w="19050">
            <a:solidFill>
              <a:srgbClr val="E8B00F"/>
            </a:solidFill>
          </a:ln>
          <a:effectLst/>
        </p:spPr>
      </p:pic>
      <p:sp>
        <p:nvSpPr>
          <p:cNvPr id="12" name="Rectangle 11">
            <a:extLst>
              <a:ext uri="{FF2B5EF4-FFF2-40B4-BE49-F238E27FC236}">
                <a16:creationId xmlns:a16="http://schemas.microsoft.com/office/drawing/2014/main" id="{3DE37E3E-6A5E-E61B-D332-05FEDDEAC063}"/>
              </a:ext>
            </a:extLst>
          </p:cNvPr>
          <p:cNvSpPr/>
          <p:nvPr/>
        </p:nvSpPr>
        <p:spPr>
          <a:xfrm>
            <a:off x="661481" y="3838217"/>
            <a:ext cx="6284068" cy="190662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
            <a:extLst>
              <a:ext uri="{FF2B5EF4-FFF2-40B4-BE49-F238E27FC236}">
                <a16:creationId xmlns:a16="http://schemas.microsoft.com/office/drawing/2014/main" id="{0645EE63-3CBC-3A61-40FD-A252D665947D}"/>
              </a:ext>
            </a:extLst>
          </p:cNvPr>
          <p:cNvSpPr>
            <a:spLocks noGrp="1"/>
          </p:cNvSpPr>
          <p:nvPr>
            <p:ph idx="1"/>
          </p:nvPr>
        </p:nvSpPr>
        <p:spPr>
          <a:xfrm>
            <a:off x="552825" y="1677124"/>
            <a:ext cx="6332058" cy="2116924"/>
          </a:xfrm>
        </p:spPr>
        <p:txBody>
          <a:bodyPr vert="horz" lIns="91440" tIns="45720" rIns="91440" bIns="45720" rtlCol="0" anchor="t">
            <a:normAutofit/>
          </a:bodyPr>
          <a:lstStyle/>
          <a:p>
            <a:pPr marL="0" marR="106045" indent="0">
              <a:lnSpc>
                <a:spcPts val="2260"/>
              </a:lnSpc>
              <a:spcBef>
                <a:spcPts val="310"/>
              </a:spcBef>
              <a:buNone/>
            </a:pPr>
            <a:r>
              <a:rPr lang="en-US" sz="1800" b="1" spc="10" dirty="0">
                <a:latin typeface="Segoe UI"/>
                <a:cs typeface="Segoe UI"/>
              </a:rPr>
              <a:t>OPNAV N170B </a:t>
            </a:r>
            <a:r>
              <a:rPr lang="en-US" sz="1800" spc="10" dirty="0">
                <a:latin typeface="Segoe UI"/>
                <a:cs typeface="Segoe UI"/>
              </a:rPr>
              <a:t>is the Suicide Prevention Branch within the Navy Culture and Force Resilience Office.</a:t>
            </a:r>
          </a:p>
          <a:p>
            <a:pPr marL="0" marR="43180" indent="0">
              <a:lnSpc>
                <a:spcPts val="2260"/>
              </a:lnSpc>
              <a:spcBef>
                <a:spcPts val="700"/>
              </a:spcBef>
              <a:buNone/>
            </a:pPr>
            <a:r>
              <a:rPr lang="en-US" sz="1800" spc="10" dirty="0">
                <a:latin typeface="Segoe UI"/>
                <a:cs typeface="Segoe UI"/>
              </a:rPr>
              <a:t>Our Suicide Prevention program provides policies, resources and support to the fleet, helping to foster an organizational climate that supports and develops leaders, builds resilience and encourages Total Sailor Fitness.</a:t>
            </a:r>
          </a:p>
          <a:p>
            <a:pPr>
              <a:lnSpc>
                <a:spcPts val="2260"/>
              </a:lnSpc>
            </a:pPr>
            <a:endParaRPr lang="en-US" sz="1800" spc="10" dirty="0">
              <a:latin typeface="Segoe UI"/>
              <a:ea typeface="Calibri"/>
              <a:cs typeface="Segoe UI"/>
            </a:endParaRPr>
          </a:p>
        </p:txBody>
      </p:sp>
      <p:sp>
        <p:nvSpPr>
          <p:cNvPr id="14" name="TextBox 13">
            <a:extLst>
              <a:ext uri="{FF2B5EF4-FFF2-40B4-BE49-F238E27FC236}">
                <a16:creationId xmlns:a16="http://schemas.microsoft.com/office/drawing/2014/main" id="{DDA07F42-68D1-B8DA-B3D1-4B15D871AC08}"/>
              </a:ext>
            </a:extLst>
          </p:cNvPr>
          <p:cNvSpPr txBox="1"/>
          <p:nvPr/>
        </p:nvSpPr>
        <p:spPr>
          <a:xfrm>
            <a:off x="836577" y="3965313"/>
            <a:ext cx="5933873" cy="1613327"/>
          </a:xfrm>
          <a:prstGeom prst="rect">
            <a:avLst/>
          </a:prstGeom>
          <a:noFill/>
        </p:spPr>
        <p:txBody>
          <a:bodyPr wrap="square">
            <a:spAutoFit/>
          </a:bodyPr>
          <a:lstStyle/>
          <a:p>
            <a:pPr>
              <a:lnSpc>
                <a:spcPts val="2360"/>
              </a:lnSpc>
            </a:pPr>
            <a:r>
              <a:rPr lang="en-US" sz="1800" b="1" spc="10" dirty="0">
                <a:latin typeface="Segoe UI"/>
                <a:cs typeface="Segoe UI"/>
              </a:rPr>
              <a:t>The goal of the Navy Suicide Prevention Program is to reduce suicides by enabling Sailors— through knowledge, personal responsibility and resources—to thrive as a psychologically healthy, resilient and mission- effective force</a:t>
            </a:r>
            <a:endParaRPr lang="en-US" spc="10" dirty="0"/>
          </a:p>
        </p:txBody>
      </p:sp>
      <p:sp>
        <p:nvSpPr>
          <p:cNvPr id="15" name="Rectangle 14">
            <a:extLst>
              <a:ext uri="{FF2B5EF4-FFF2-40B4-BE49-F238E27FC236}">
                <a16:creationId xmlns:a16="http://schemas.microsoft.com/office/drawing/2014/main" id="{30EF4EA1-A8AA-522C-A8F3-6592E855810F}"/>
              </a:ext>
            </a:extLst>
          </p:cNvPr>
          <p:cNvSpPr/>
          <p:nvPr/>
        </p:nvSpPr>
        <p:spPr>
          <a:xfrm>
            <a:off x="3" y="1739365"/>
            <a:ext cx="123986" cy="19062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8644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3CC3-B4D1-8F4A-B236-8171ACE78E91}"/>
              </a:ext>
            </a:extLst>
          </p:cNvPr>
          <p:cNvSpPr>
            <a:spLocks noGrp="1"/>
          </p:cNvSpPr>
          <p:nvPr>
            <p:ph type="title"/>
          </p:nvPr>
        </p:nvSpPr>
        <p:spPr>
          <a:xfrm>
            <a:off x="838200" y="425815"/>
            <a:ext cx="10515600" cy="1247634"/>
          </a:xfrm>
        </p:spPr>
        <p:txBody>
          <a:bodyPr>
            <a:normAutofit/>
          </a:bodyPr>
          <a:lstStyle/>
          <a:p>
            <a:r>
              <a:rPr lang="en-US" b="1">
                <a:latin typeface="Franklin Gothic Medium" panose="020B0603020102020204" pitchFamily="34" charset="0"/>
              </a:rPr>
              <a:t>Resources for Sailors</a:t>
            </a:r>
          </a:p>
        </p:txBody>
      </p:sp>
      <p:sp>
        <p:nvSpPr>
          <p:cNvPr id="4" name="object 5">
            <a:extLst>
              <a:ext uri="{FF2B5EF4-FFF2-40B4-BE49-F238E27FC236}">
                <a16:creationId xmlns:a16="http://schemas.microsoft.com/office/drawing/2014/main" id="{4E680608-C368-FAC2-CA66-4802288F2F34}"/>
              </a:ext>
            </a:extLst>
          </p:cNvPr>
          <p:cNvSpPr/>
          <p:nvPr/>
        </p:nvSpPr>
        <p:spPr>
          <a:xfrm>
            <a:off x="14120983" y="2374797"/>
            <a:ext cx="2416595" cy="2621812"/>
          </a:xfrm>
          <a:prstGeom prst="rect">
            <a:avLst/>
          </a:prstGeom>
          <a:blipFill>
            <a:blip r:embed="rId3" cstate="print"/>
            <a:stretch>
              <a:fillRect/>
            </a:stretch>
          </a:blipFill>
          <a:ln w="12700">
            <a:solidFill>
              <a:schemeClr val="accent2"/>
            </a:solidFill>
          </a:ln>
        </p:spPr>
        <p:txBody>
          <a:bodyPr wrap="square" lIns="0" tIns="0" rIns="0" bIns="0" rtlCol="0"/>
          <a:lstStyle/>
          <a:p>
            <a:endParaRPr/>
          </a:p>
        </p:txBody>
      </p:sp>
      <p:pic>
        <p:nvPicPr>
          <p:cNvPr id="8" name="Picture 7" descr="A soldier talking to another soldier&#10;&#10;AI-generated content may be incorrect.">
            <a:extLst>
              <a:ext uri="{FF2B5EF4-FFF2-40B4-BE49-F238E27FC236}">
                <a16:creationId xmlns:a16="http://schemas.microsoft.com/office/drawing/2014/main" id="{109F6FC8-A61C-BCD2-825F-2FF3B44C204D}"/>
              </a:ext>
            </a:extLst>
          </p:cNvPr>
          <p:cNvPicPr>
            <a:picLocks noChangeAspect="1"/>
          </p:cNvPicPr>
          <p:nvPr/>
        </p:nvPicPr>
        <p:blipFill>
          <a:blip r:embed="rId4"/>
          <a:srcRect l="23798" r="36513"/>
          <a:stretch/>
        </p:blipFill>
        <p:spPr>
          <a:xfrm>
            <a:off x="9509478" y="1718405"/>
            <a:ext cx="2465312" cy="4141124"/>
          </a:xfrm>
          <a:prstGeom prst="rect">
            <a:avLst/>
          </a:prstGeom>
          <a:ln w="19050">
            <a:solidFill>
              <a:schemeClr val="bg2"/>
            </a:solidFill>
          </a:ln>
        </p:spPr>
      </p:pic>
      <p:sp>
        <p:nvSpPr>
          <p:cNvPr id="7" name="TextBox 6">
            <a:extLst>
              <a:ext uri="{FF2B5EF4-FFF2-40B4-BE49-F238E27FC236}">
                <a16:creationId xmlns:a16="http://schemas.microsoft.com/office/drawing/2014/main" id="{28EC6C69-AB22-FC67-3DCE-C51CE2ACCC3F}"/>
              </a:ext>
            </a:extLst>
          </p:cNvPr>
          <p:cNvSpPr txBox="1"/>
          <p:nvPr/>
        </p:nvSpPr>
        <p:spPr>
          <a:xfrm>
            <a:off x="549160" y="1718241"/>
            <a:ext cx="8689335" cy="338554"/>
          </a:xfrm>
          <a:prstGeom prst="rect">
            <a:avLst/>
          </a:prstGeom>
          <a:solidFill>
            <a:schemeClr val="accent2">
              <a:alpha val="24974"/>
            </a:schemeClr>
          </a:solidFill>
        </p:spPr>
        <p:txBody>
          <a:bodyPr wrap="square">
            <a:spAutoFit/>
          </a:bodyPr>
          <a:lstStyle/>
          <a:p>
            <a:pPr marL="0" indent="0">
              <a:lnSpc>
                <a:spcPct val="100000"/>
              </a:lnSpc>
              <a:buNone/>
            </a:pPr>
            <a:r>
              <a:rPr lang="en-US" sz="1600" b="1" spc="30">
                <a:latin typeface="Segoe UI" panose="020B0502040204020203" pitchFamily="34" charset="0"/>
                <a:cs typeface="Segoe UI" panose="020B0502040204020203" pitchFamily="34" charset="0"/>
              </a:rPr>
              <a:t>Local Resources</a:t>
            </a:r>
          </a:p>
        </p:txBody>
      </p:sp>
      <p:sp>
        <p:nvSpPr>
          <p:cNvPr id="13" name="TextBox 12">
            <a:extLst>
              <a:ext uri="{FF2B5EF4-FFF2-40B4-BE49-F238E27FC236}">
                <a16:creationId xmlns:a16="http://schemas.microsoft.com/office/drawing/2014/main" id="{627A044E-928F-F97F-EB65-7ECCACD2E720}"/>
              </a:ext>
            </a:extLst>
          </p:cNvPr>
          <p:cNvSpPr txBox="1"/>
          <p:nvPr/>
        </p:nvSpPr>
        <p:spPr>
          <a:xfrm>
            <a:off x="542269" y="2136979"/>
            <a:ext cx="8825946" cy="2477601"/>
          </a:xfrm>
          <a:prstGeom prst="rect">
            <a:avLst/>
          </a:prstGeom>
          <a:noFill/>
        </p:spPr>
        <p:txBody>
          <a:bodyPr wrap="square">
            <a:spAutoFit/>
          </a:bodyPr>
          <a:lstStyle/>
          <a:p>
            <a:pPr marL="12700" lvl="1">
              <a:lnSpc>
                <a:spcPts val="1640"/>
              </a:lnSpc>
              <a:spcAft>
                <a:spcPts val="600"/>
              </a:spcAft>
            </a:pPr>
            <a:r>
              <a:rPr lang="en-US" sz="1450" b="1" spc="10">
                <a:latin typeface="Segoe UI" panose="020B0502040204020203" pitchFamily="34" charset="0"/>
                <a:cs typeface="Segoe UI" panose="020B0502040204020203" pitchFamily="34" charset="0"/>
              </a:rPr>
              <a:t>Chain of command </a:t>
            </a:r>
            <a:r>
              <a:rPr lang="en-US" sz="1450" spc="10">
                <a:latin typeface="Segoe UI" panose="020B0502040204020203" pitchFamily="34" charset="0"/>
                <a:cs typeface="Segoe UI" panose="020B0502040204020203" pitchFamily="34" charset="0"/>
              </a:rPr>
              <a:t>for support, mentorship, and guidance</a:t>
            </a:r>
          </a:p>
          <a:p>
            <a:pPr marL="12700" lvl="1">
              <a:lnSpc>
                <a:spcPts val="1640"/>
              </a:lnSpc>
              <a:spcAft>
                <a:spcPts val="600"/>
              </a:spcAft>
            </a:pPr>
            <a:r>
              <a:rPr lang="en-US" sz="1450" b="1" spc="10">
                <a:latin typeface="Segoe UI" panose="020B0502040204020203" pitchFamily="34" charset="0"/>
                <a:cs typeface="Segoe UI" panose="020B0502040204020203" pitchFamily="34" charset="0"/>
              </a:rPr>
              <a:t>Chaplains</a:t>
            </a:r>
            <a:r>
              <a:rPr lang="en-US" sz="1450" spc="10">
                <a:latin typeface="Segoe UI" panose="020B0502040204020203" pitchFamily="34" charset="0"/>
                <a:cs typeface="Segoe UI" panose="020B0502040204020203" pitchFamily="34" charset="0"/>
              </a:rPr>
              <a:t>: 100% confidentiality, CREDO, premarital &amp; marital counseling, spiritual guidance and support</a:t>
            </a:r>
          </a:p>
          <a:p>
            <a:pPr marL="12700" lvl="1">
              <a:lnSpc>
                <a:spcPts val="1640"/>
              </a:lnSpc>
              <a:spcAft>
                <a:spcPts val="600"/>
              </a:spcAft>
            </a:pPr>
            <a:r>
              <a:rPr lang="en-US" sz="1450" b="1" spc="10">
                <a:latin typeface="Segoe UI" panose="020B0502040204020203" pitchFamily="34" charset="0"/>
                <a:cs typeface="Segoe UI" panose="020B0502040204020203" pitchFamily="34" charset="0"/>
              </a:rPr>
              <a:t>Fleet and Family Support Centers (FFSCs): </a:t>
            </a:r>
            <a:r>
              <a:rPr lang="en-US" sz="1450" spc="10">
                <a:latin typeface="Segoe UI" panose="020B0502040204020203" pitchFamily="34" charset="0"/>
                <a:cs typeface="Segoe UI" panose="020B0502040204020203" pitchFamily="34" charset="0"/>
              </a:rPr>
              <a:t>counseling, classes, education, support programs</a:t>
            </a:r>
          </a:p>
          <a:p>
            <a:pPr marL="12700" lvl="1">
              <a:lnSpc>
                <a:spcPts val="1640"/>
              </a:lnSpc>
              <a:spcAft>
                <a:spcPts val="600"/>
              </a:spcAft>
            </a:pPr>
            <a:r>
              <a:rPr lang="en-US" sz="1450" b="1" spc="10">
                <a:latin typeface="Segoe UI" panose="020B0502040204020203" pitchFamily="34" charset="0"/>
                <a:cs typeface="Segoe UI" panose="020B0502040204020203" pitchFamily="34" charset="0"/>
              </a:rPr>
              <a:t>Primary Care Manager and Primary Care Mental Health Provider</a:t>
            </a:r>
            <a:r>
              <a:rPr lang="en-US" sz="1450" spc="10">
                <a:latin typeface="Segoe UI" panose="020B0502040204020203" pitchFamily="34" charset="0"/>
                <a:cs typeface="Segoe UI" panose="020B0502040204020203" pitchFamily="34" charset="0"/>
              </a:rPr>
              <a:t>—Integrated Behavioral Health, assessments, and treatment</a:t>
            </a:r>
          </a:p>
          <a:p>
            <a:pPr marL="12700" lvl="1">
              <a:lnSpc>
                <a:spcPts val="1640"/>
              </a:lnSpc>
              <a:spcAft>
                <a:spcPts val="600"/>
              </a:spcAft>
            </a:pPr>
            <a:r>
              <a:rPr lang="en-US" sz="1450" b="1" spc="10">
                <a:latin typeface="Segoe UI" panose="020B0502040204020203" pitchFamily="34" charset="0"/>
                <a:cs typeface="Segoe UI" panose="020B0502040204020203" pitchFamily="34" charset="0"/>
              </a:rPr>
              <a:t>Local Vet Centers</a:t>
            </a:r>
            <a:r>
              <a:rPr lang="en-US" sz="1450" spc="10">
                <a:latin typeface="Segoe UI" panose="020B0502040204020203" pitchFamily="34" charset="0"/>
                <a:cs typeface="Segoe UI" panose="020B0502040204020203" pitchFamily="34" charset="0"/>
              </a:rPr>
              <a:t>: 100% confidential, not in VA or </a:t>
            </a:r>
            <a:r>
              <a:rPr lang="en-US" sz="1450" spc="10" err="1">
                <a:latin typeface="Segoe UI" panose="020B0502040204020203" pitchFamily="34" charset="0"/>
                <a:cs typeface="Segoe UI" panose="020B0502040204020203" pitchFamily="34" charset="0"/>
              </a:rPr>
              <a:t>TriCare</a:t>
            </a:r>
            <a:r>
              <a:rPr lang="en-US" sz="1450" spc="10">
                <a:latin typeface="Segoe UI" panose="020B0502040204020203" pitchFamily="34" charset="0"/>
                <a:cs typeface="Segoe UI" panose="020B0502040204020203" pitchFamily="34" charset="0"/>
              </a:rPr>
              <a:t> records. Call 1-877-WAR-VETS (927-8387)</a:t>
            </a:r>
          </a:p>
          <a:p>
            <a:pPr marL="12700" lvl="1">
              <a:lnSpc>
                <a:spcPts val="1640"/>
              </a:lnSpc>
              <a:spcAft>
                <a:spcPts val="600"/>
              </a:spcAft>
            </a:pPr>
            <a:r>
              <a:rPr lang="en-US" sz="1450" b="1" spc="10">
                <a:latin typeface="Segoe UI" panose="020B0502040204020203" pitchFamily="34" charset="0"/>
                <a:cs typeface="Segoe UI" panose="020B0502040204020203" pitchFamily="34" charset="0"/>
              </a:rPr>
              <a:t>Military Family Life Counselors (MFLC): </a:t>
            </a:r>
            <a:r>
              <a:rPr lang="en-US" sz="1450" spc="10" err="1">
                <a:latin typeface="Segoe UI" panose="020B0502040204020203" pitchFamily="34" charset="0"/>
                <a:cs typeface="Segoe UI" panose="020B0502040204020203" pitchFamily="34" charset="0"/>
              </a:rPr>
              <a:t>MilitaryOneSource.mil</a:t>
            </a:r>
            <a:endParaRPr lang="en-US" sz="1450" spc="10">
              <a:latin typeface="Segoe UI" panose="020B0502040204020203" pitchFamily="34" charset="0"/>
              <a:cs typeface="Segoe UI" panose="020B0502040204020203" pitchFamily="34" charset="0"/>
            </a:endParaRPr>
          </a:p>
          <a:p>
            <a:pPr marL="12700" lvl="1">
              <a:lnSpc>
                <a:spcPts val="1640"/>
              </a:lnSpc>
              <a:spcAft>
                <a:spcPts val="600"/>
              </a:spcAft>
            </a:pPr>
            <a:r>
              <a:rPr lang="en-US" sz="1450" b="1" spc="10">
                <a:latin typeface="Segoe UI" panose="020B0502040204020203" pitchFamily="34" charset="0"/>
                <a:cs typeface="Segoe UI" panose="020B0502040204020203" pitchFamily="34" charset="0"/>
              </a:rPr>
              <a:t>Tragedy Assistance Program for Survivors (TAPS):</a:t>
            </a:r>
            <a:r>
              <a:rPr lang="en-US" sz="1450" spc="10">
                <a:latin typeface="Segoe UI" panose="020B0502040204020203" pitchFamily="34" charset="0"/>
                <a:cs typeface="Segoe UI" panose="020B0502040204020203" pitchFamily="34" charset="0"/>
              </a:rPr>
              <a:t>  800-959-TAPS (8277)</a:t>
            </a:r>
          </a:p>
          <a:p>
            <a:pPr marL="12700" lvl="1">
              <a:lnSpc>
                <a:spcPts val="1640"/>
              </a:lnSpc>
              <a:spcAft>
                <a:spcPts val="600"/>
              </a:spcAft>
            </a:pPr>
            <a:r>
              <a:rPr lang="en-US" sz="1450" b="1" spc="10">
                <a:latin typeface="Segoe UI" panose="020B0502040204020203" pitchFamily="34" charset="0"/>
                <a:cs typeface="Segoe UI" panose="020B0502040204020203" pitchFamily="34" charset="0"/>
              </a:rPr>
              <a:t>Give an Hour</a:t>
            </a:r>
            <a:r>
              <a:rPr lang="en-US" sz="1450" spc="10">
                <a:latin typeface="Segoe UI" panose="020B0502040204020203" pitchFamily="34" charset="0"/>
                <a:cs typeface="Segoe UI" panose="020B0502040204020203" pitchFamily="34" charset="0"/>
              </a:rPr>
              <a:t>: </a:t>
            </a:r>
            <a:r>
              <a:rPr lang="en-US" sz="1450" spc="10">
                <a:solidFill>
                  <a:srgbClr val="235789"/>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https://giveanhour.org</a:t>
            </a:r>
            <a:r>
              <a:rPr lang="en-US" sz="1450" spc="10">
                <a:solidFill>
                  <a:srgbClr val="235789"/>
                </a:solidFill>
                <a:latin typeface="Segoe UI" panose="020B0502040204020203" pitchFamily="34" charset="0"/>
                <a:cs typeface="Segoe UI" panose="020B0502040204020203" pitchFamily="34" charset="0"/>
              </a:rPr>
              <a:t> </a:t>
            </a:r>
          </a:p>
        </p:txBody>
      </p:sp>
      <p:sp>
        <p:nvSpPr>
          <p:cNvPr id="15" name="TextBox 14">
            <a:extLst>
              <a:ext uri="{FF2B5EF4-FFF2-40B4-BE49-F238E27FC236}">
                <a16:creationId xmlns:a16="http://schemas.microsoft.com/office/drawing/2014/main" id="{CD46EE9F-D7DD-BE9D-03FE-9F83A234098E}"/>
              </a:ext>
            </a:extLst>
          </p:cNvPr>
          <p:cNvSpPr txBox="1"/>
          <p:nvPr/>
        </p:nvSpPr>
        <p:spPr>
          <a:xfrm>
            <a:off x="549161" y="4864410"/>
            <a:ext cx="8725194" cy="338554"/>
          </a:xfrm>
          <a:prstGeom prst="rect">
            <a:avLst/>
          </a:prstGeom>
          <a:solidFill>
            <a:schemeClr val="accent2">
              <a:alpha val="24974"/>
            </a:schemeClr>
          </a:solidFill>
        </p:spPr>
        <p:txBody>
          <a:bodyPr wrap="square">
            <a:spAutoFit/>
          </a:bodyPr>
          <a:lstStyle>
            <a:defPPr>
              <a:defRPr lang="en-US"/>
            </a:defPPr>
            <a:lvl1pPr indent="0">
              <a:lnSpc>
                <a:spcPct val="100000"/>
              </a:lnSpc>
              <a:buNone/>
              <a:defRPr sz="1600" b="1" spc="10"/>
            </a:lvl1pPr>
          </a:lstStyle>
          <a:p>
            <a:r>
              <a:rPr lang="en-US" spc="30">
                <a:latin typeface="Segoe UI" panose="020B0502040204020203" pitchFamily="34" charset="0"/>
                <a:cs typeface="Segoe UI" panose="020B0502040204020203" pitchFamily="34" charset="0"/>
              </a:rPr>
              <a:t>National 24/7 Resources</a:t>
            </a:r>
          </a:p>
        </p:txBody>
      </p:sp>
      <p:sp>
        <p:nvSpPr>
          <p:cNvPr id="17" name="TextBox 16">
            <a:extLst>
              <a:ext uri="{FF2B5EF4-FFF2-40B4-BE49-F238E27FC236}">
                <a16:creationId xmlns:a16="http://schemas.microsoft.com/office/drawing/2014/main" id="{DA7EAE08-5C25-907A-ECA6-3696C02AAC27}"/>
              </a:ext>
            </a:extLst>
          </p:cNvPr>
          <p:cNvSpPr txBox="1"/>
          <p:nvPr/>
        </p:nvSpPr>
        <p:spPr>
          <a:xfrm>
            <a:off x="542269" y="5296500"/>
            <a:ext cx="7934739" cy="589264"/>
          </a:xfrm>
          <a:prstGeom prst="rect">
            <a:avLst/>
          </a:prstGeom>
          <a:noFill/>
        </p:spPr>
        <p:txBody>
          <a:bodyPr wrap="square">
            <a:spAutoFit/>
          </a:bodyPr>
          <a:lstStyle>
            <a:defPPr>
              <a:defRPr lang="en-US"/>
            </a:defPPr>
            <a:lvl2pPr marL="12700" lvl="1">
              <a:lnSpc>
                <a:spcPts val="1640"/>
              </a:lnSpc>
              <a:spcAft>
                <a:spcPts val="600"/>
              </a:spcAft>
              <a:defRPr sz="1600" b="1" spc="10"/>
            </a:lvl2pPr>
          </a:lstStyle>
          <a:p>
            <a:pPr lvl="1"/>
            <a:r>
              <a:rPr lang="en-US" sz="1450">
                <a:latin typeface="Segoe UI" panose="020B0502040204020203" pitchFamily="34" charset="0"/>
                <a:cs typeface="Segoe UI" panose="020B0502040204020203" pitchFamily="34" charset="0"/>
              </a:rPr>
              <a:t>Military OneSource: </a:t>
            </a:r>
            <a:r>
              <a:rPr lang="en-US" sz="1450" b="0">
                <a:latin typeface="Segoe UI" panose="020B0502040204020203" pitchFamily="34" charset="0"/>
                <a:cs typeface="Segoe UI" panose="020B0502040204020203" pitchFamily="34" charset="0"/>
              </a:rPr>
              <a:t>1-800-342-9647</a:t>
            </a:r>
          </a:p>
          <a:p>
            <a:pPr lvl="1"/>
            <a:r>
              <a:rPr lang="en-US" sz="1450">
                <a:latin typeface="Segoe UI" panose="020B0502040204020203" pitchFamily="34" charset="0"/>
                <a:cs typeface="Segoe UI" panose="020B0502040204020203" pitchFamily="34" charset="0"/>
              </a:rPr>
              <a:t>Veterans’ Military Crisis Line: </a:t>
            </a:r>
            <a:r>
              <a:rPr lang="en-US" sz="1450" b="0">
                <a:latin typeface="Segoe UI" panose="020B0502040204020203" pitchFamily="34" charset="0"/>
                <a:cs typeface="Segoe UI" panose="020B0502040204020203" pitchFamily="34" charset="0"/>
              </a:rPr>
              <a:t>988, Press 1</a:t>
            </a:r>
          </a:p>
        </p:txBody>
      </p:sp>
    </p:spTree>
    <p:extLst>
      <p:ext uri="{BB962C8B-B14F-4D97-AF65-F5344CB8AC3E}">
        <p14:creationId xmlns:p14="http://schemas.microsoft.com/office/powerpoint/2010/main" val="1160512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92F345-5492-1D87-488F-1CFF0239A740}"/>
              </a:ext>
            </a:extLst>
          </p:cNvPr>
          <p:cNvSpPr/>
          <p:nvPr/>
        </p:nvSpPr>
        <p:spPr>
          <a:xfrm>
            <a:off x="6957392" y="1461653"/>
            <a:ext cx="4147930" cy="5396347"/>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E3CC3-B4D1-8F4A-B236-8171ACE78E91}"/>
              </a:ext>
            </a:extLst>
          </p:cNvPr>
          <p:cNvSpPr>
            <a:spLocks noGrp="1"/>
          </p:cNvSpPr>
          <p:nvPr>
            <p:ph type="title"/>
          </p:nvPr>
        </p:nvSpPr>
        <p:spPr>
          <a:xfrm>
            <a:off x="882268" y="409214"/>
            <a:ext cx="10515600" cy="1247634"/>
          </a:xfrm>
        </p:spPr>
        <p:txBody>
          <a:bodyPr>
            <a:normAutofit/>
          </a:bodyPr>
          <a:lstStyle/>
          <a:p>
            <a:r>
              <a:rPr lang="en-US" b="1">
                <a:latin typeface="Franklin Gothic Medium" panose="020B0603020102020204" pitchFamily="34" charset="0"/>
              </a:rPr>
              <a:t>Additional Resources</a:t>
            </a:r>
          </a:p>
        </p:txBody>
      </p:sp>
      <p:pic>
        <p:nvPicPr>
          <p:cNvPr id="5" name="Picture 4" descr="A poster with text and symbols on it&#10;&#10;AI-generated content may be incorrect.">
            <a:extLst>
              <a:ext uri="{FF2B5EF4-FFF2-40B4-BE49-F238E27FC236}">
                <a16:creationId xmlns:a16="http://schemas.microsoft.com/office/drawing/2014/main" id="{9A5F9AC3-136D-52C9-F261-A9D2DE5CC7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82680" y="1696314"/>
            <a:ext cx="3686646" cy="4739114"/>
          </a:xfrm>
          <a:prstGeom prst="rect">
            <a:avLst/>
          </a:prstGeom>
          <a:ln w="22225">
            <a:solidFill>
              <a:schemeClr val="bg2"/>
            </a:solidFill>
          </a:ln>
        </p:spPr>
      </p:pic>
      <p:sp>
        <p:nvSpPr>
          <p:cNvPr id="4" name="TextBox 3">
            <a:extLst>
              <a:ext uri="{FF2B5EF4-FFF2-40B4-BE49-F238E27FC236}">
                <a16:creationId xmlns:a16="http://schemas.microsoft.com/office/drawing/2014/main" id="{53D78337-5D29-0D70-6DDB-4B702A820CED}"/>
              </a:ext>
            </a:extLst>
          </p:cNvPr>
          <p:cNvSpPr txBox="1"/>
          <p:nvPr/>
        </p:nvSpPr>
        <p:spPr>
          <a:xfrm>
            <a:off x="573152" y="1693714"/>
            <a:ext cx="5988286" cy="369332"/>
          </a:xfrm>
          <a:prstGeom prst="rect">
            <a:avLst/>
          </a:prstGeom>
          <a:solidFill>
            <a:schemeClr val="accent2">
              <a:alpha val="24974"/>
            </a:schemeClr>
          </a:solidFill>
        </p:spPr>
        <p:txBody>
          <a:bodyPr wrap="square">
            <a:spAutoFit/>
          </a:bodyPr>
          <a:lstStyle/>
          <a:p>
            <a:pPr marL="0" indent="0">
              <a:buNone/>
            </a:pPr>
            <a:r>
              <a:rPr lang="en-US" sz="1800" b="1">
                <a:latin typeface="Segoe UI" panose="020B0502040204020203" pitchFamily="34" charset="0"/>
                <a:cs typeface="Segoe UI" panose="020B0502040204020203" pitchFamily="34" charset="0"/>
              </a:rPr>
              <a:t>General Suicide Prevention Resources</a:t>
            </a:r>
          </a:p>
        </p:txBody>
      </p:sp>
      <p:sp>
        <p:nvSpPr>
          <p:cNvPr id="6" name="TextBox 5">
            <a:extLst>
              <a:ext uri="{FF2B5EF4-FFF2-40B4-BE49-F238E27FC236}">
                <a16:creationId xmlns:a16="http://schemas.microsoft.com/office/drawing/2014/main" id="{C95170DA-B794-7E50-0EB5-5E57E4A3E896}"/>
              </a:ext>
            </a:extLst>
          </p:cNvPr>
          <p:cNvSpPr txBox="1"/>
          <p:nvPr/>
        </p:nvSpPr>
        <p:spPr>
          <a:xfrm>
            <a:off x="579778" y="4130372"/>
            <a:ext cx="5969303" cy="369332"/>
          </a:xfrm>
          <a:prstGeom prst="rect">
            <a:avLst/>
          </a:prstGeom>
          <a:solidFill>
            <a:schemeClr val="accent2">
              <a:alpha val="24974"/>
            </a:schemeClr>
          </a:solidFill>
        </p:spPr>
        <p:txBody>
          <a:bodyPr wrap="square">
            <a:spAutoFit/>
          </a:bodyPr>
          <a:lstStyle/>
          <a:p>
            <a:pPr marL="0" indent="0">
              <a:buNone/>
            </a:pPr>
            <a:r>
              <a:rPr lang="en-US" sz="1800" b="1">
                <a:latin typeface="Segoe UI" panose="020B0502040204020203" pitchFamily="34" charset="0"/>
                <a:cs typeface="Segoe UI" panose="020B0502040204020203" pitchFamily="34" charset="0"/>
              </a:rPr>
              <a:t>Navy Stress Control Resources</a:t>
            </a:r>
          </a:p>
        </p:txBody>
      </p:sp>
      <p:sp>
        <p:nvSpPr>
          <p:cNvPr id="8" name="TextBox 7">
            <a:extLst>
              <a:ext uri="{FF2B5EF4-FFF2-40B4-BE49-F238E27FC236}">
                <a16:creationId xmlns:a16="http://schemas.microsoft.com/office/drawing/2014/main" id="{7D0D8494-3CAE-05CA-12FA-CF74F8CDB2F5}"/>
              </a:ext>
            </a:extLst>
          </p:cNvPr>
          <p:cNvSpPr txBox="1"/>
          <p:nvPr/>
        </p:nvSpPr>
        <p:spPr>
          <a:xfrm>
            <a:off x="516829" y="2131361"/>
            <a:ext cx="6317108" cy="1723549"/>
          </a:xfrm>
          <a:prstGeom prst="rect">
            <a:avLst/>
          </a:prstGeom>
          <a:noFill/>
        </p:spPr>
        <p:txBody>
          <a:bodyPr wrap="square">
            <a:spAutoFit/>
          </a:bodyPr>
          <a:lstStyle/>
          <a:p>
            <a:pPr marL="581025" lvl="1" indent="-285750">
              <a:buSzPct val="70000"/>
              <a:buFont typeface="System Font Regular"/>
              <a:buChar char="►"/>
            </a:pPr>
            <a:r>
              <a:rPr lang="en-US" sz="1600" b="1" dirty="0">
                <a:latin typeface="Segoe UI" panose="020B0502040204020203" pitchFamily="34" charset="0"/>
                <a:cs typeface="Segoe UI" panose="020B0502040204020203" pitchFamily="34" charset="0"/>
              </a:rPr>
              <a:t>Navy Suicide Prevention:</a:t>
            </a:r>
            <a:r>
              <a:rPr lang="en-US" sz="1600" dirty="0">
                <a:latin typeface="Segoe UI" panose="020B0502040204020203" pitchFamily="34" charset="0"/>
                <a:cs typeface="Segoe UI" panose="020B0502040204020203" pitchFamily="34" charset="0"/>
              </a:rPr>
              <a:t> </a:t>
            </a:r>
            <a:r>
              <a:rPr lang="en-US" sz="1600" dirty="0">
                <a:solidFill>
                  <a:srgbClr val="235789"/>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www.suicide.navy.mil</a:t>
            </a:r>
            <a:r>
              <a:rPr lang="en-US" sz="1600" dirty="0">
                <a:latin typeface="Segoe UI" panose="020B0502040204020203" pitchFamily="34" charset="0"/>
                <a:cs typeface="Segoe UI" panose="020B0502040204020203" pitchFamily="34" charset="0"/>
              </a:rPr>
              <a:t> </a:t>
            </a:r>
          </a:p>
          <a:p>
            <a:pPr marL="865188" lvl="2" indent="-285750">
              <a:buFont typeface="System Font Regular"/>
              <a:buChar char="⎼"/>
            </a:pPr>
            <a:r>
              <a:rPr lang="en-US" sz="1600" dirty="0">
                <a:latin typeface="Segoe UI" panose="020B0502040204020203" pitchFamily="34" charset="0"/>
                <a:cs typeface="Segoe UI" panose="020B0502040204020203" pitchFamily="34" charset="0"/>
              </a:rPr>
              <a:t>Contact information</a:t>
            </a:r>
          </a:p>
          <a:p>
            <a:pPr marL="865188" lvl="2" indent="-285750">
              <a:buFont typeface="System Font Regular"/>
              <a:buChar char="⎼"/>
            </a:pPr>
            <a:r>
              <a:rPr lang="en-US" sz="1600" dirty="0">
                <a:latin typeface="Segoe UI" panose="020B0502040204020203" pitchFamily="34" charset="0"/>
                <a:cs typeface="Segoe UI" panose="020B0502040204020203" pitchFamily="34" charset="0"/>
              </a:rPr>
              <a:t>Facts and warning signs</a:t>
            </a:r>
          </a:p>
          <a:p>
            <a:pPr marL="865188" lvl="2" indent="-285750">
              <a:spcAft>
                <a:spcPts val="600"/>
              </a:spcAft>
              <a:buFont typeface="System Font Regular"/>
              <a:buChar char="⎼"/>
            </a:pPr>
            <a:r>
              <a:rPr lang="en-US" sz="1600" dirty="0">
                <a:latin typeface="Segoe UI" panose="020B0502040204020203" pitchFamily="34" charset="0"/>
                <a:cs typeface="Segoe UI" panose="020B0502040204020203" pitchFamily="34" charset="0"/>
              </a:rPr>
              <a:t>Informational products and resources</a:t>
            </a:r>
          </a:p>
          <a:p>
            <a:pPr marL="581025" lvl="1" indent="-285750">
              <a:spcAft>
                <a:spcPts val="600"/>
              </a:spcAft>
              <a:buSzPct val="70000"/>
              <a:buFont typeface="System Font Regular"/>
              <a:buChar char="►"/>
            </a:pPr>
            <a:r>
              <a:rPr lang="en-US" sz="1600" b="1" dirty="0">
                <a:latin typeface="Segoe UI" panose="020B0502040204020203" pitchFamily="34" charset="0"/>
                <a:cs typeface="Segoe UI" panose="020B0502040204020203" pitchFamily="34" charset="0"/>
              </a:rPr>
              <a:t>Suicide Prevention Resource Center: </a:t>
            </a:r>
            <a:r>
              <a:rPr lang="en-US" sz="1600" dirty="0">
                <a:solidFill>
                  <a:srgbClr val="235789"/>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www.sprc.org</a:t>
            </a:r>
            <a:r>
              <a:rPr lang="en-US" sz="1600" dirty="0">
                <a:solidFill>
                  <a:srgbClr val="235789"/>
                </a:solidFill>
                <a:latin typeface="Segoe UI" panose="020B0502040204020203" pitchFamily="34" charset="0"/>
                <a:cs typeface="Segoe UI" panose="020B0502040204020203" pitchFamily="34" charset="0"/>
              </a:rPr>
              <a:t> </a:t>
            </a:r>
          </a:p>
          <a:p>
            <a:pPr marL="581025" lvl="1" indent="-285750">
              <a:spcAft>
                <a:spcPts val="600"/>
              </a:spcAft>
              <a:buSzPct val="70000"/>
              <a:buFont typeface="System Font Regular"/>
              <a:buChar char="►"/>
            </a:pPr>
            <a:r>
              <a:rPr lang="en-US" sz="1600" b="1" dirty="0">
                <a:latin typeface="Segoe UI" panose="020B0502040204020203" pitchFamily="34" charset="0"/>
                <a:cs typeface="Segoe UI" panose="020B0502040204020203" pitchFamily="34" charset="0"/>
              </a:rPr>
              <a:t>Defense Suicide Prevention Office: </a:t>
            </a:r>
            <a:r>
              <a:rPr lang="en-US" sz="1600" dirty="0">
                <a:solidFill>
                  <a:srgbClr val="235789"/>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https://www.dspo.mil/</a:t>
            </a:r>
            <a:r>
              <a:rPr lang="en-US" sz="1600" dirty="0">
                <a:solidFill>
                  <a:srgbClr val="235789"/>
                </a:solidFill>
                <a:latin typeface="Segoe UI" panose="020B0502040204020203" pitchFamily="34" charset="0"/>
                <a:cs typeface="Segoe UI" panose="020B0502040204020203" pitchFamily="34" charset="0"/>
              </a:rPr>
              <a:t> </a:t>
            </a:r>
          </a:p>
        </p:txBody>
      </p:sp>
      <p:sp>
        <p:nvSpPr>
          <p:cNvPr id="10" name="TextBox 9">
            <a:extLst>
              <a:ext uri="{FF2B5EF4-FFF2-40B4-BE49-F238E27FC236}">
                <a16:creationId xmlns:a16="http://schemas.microsoft.com/office/drawing/2014/main" id="{ED05D6D5-467D-772E-4676-A29CA76BF74D}"/>
              </a:ext>
            </a:extLst>
          </p:cNvPr>
          <p:cNvSpPr txBox="1"/>
          <p:nvPr/>
        </p:nvSpPr>
        <p:spPr>
          <a:xfrm>
            <a:off x="463822" y="4540866"/>
            <a:ext cx="6096000" cy="830997"/>
          </a:xfrm>
          <a:prstGeom prst="rect">
            <a:avLst/>
          </a:prstGeom>
          <a:noFill/>
        </p:spPr>
        <p:txBody>
          <a:bodyPr wrap="square">
            <a:spAutoFit/>
          </a:bodyPr>
          <a:lstStyle/>
          <a:p>
            <a:pPr marL="581025" lvl="1" indent="-285750">
              <a:buSzPct val="70000"/>
              <a:buFont typeface="System Font Regular"/>
              <a:buChar char="►"/>
            </a:pPr>
            <a:r>
              <a:rPr lang="en-US" sz="1600" b="1">
                <a:latin typeface="Segoe UI" panose="020B0502040204020203" pitchFamily="34" charset="0"/>
                <a:cs typeface="Segoe UI" panose="020B0502040204020203" pitchFamily="34" charset="0"/>
              </a:rPr>
              <a:t>Mental Health Playbook: </a:t>
            </a:r>
            <a:r>
              <a:rPr lang="en-US" sz="1600">
                <a:solidFill>
                  <a:srgbClr val="235789"/>
                </a:solidFill>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https://www.mynavyhr.navy.mil/Support-Services/Culture-Resilience/Leaders-Toolkit/Mental-Health-Playbook/</a:t>
            </a:r>
            <a:endParaRPr lang="en-US" sz="1600">
              <a:solidFill>
                <a:srgbClr val="235789"/>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50189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196B4F-74B3-F5BA-CAA2-3CD6CDD4FA10}"/>
              </a:ext>
            </a:extLst>
          </p:cNvPr>
          <p:cNvSpPr>
            <a:spLocks noGrp="1"/>
          </p:cNvSpPr>
          <p:nvPr>
            <p:ph type="body" sz="quarter" idx="14"/>
          </p:nvPr>
        </p:nvSpPr>
        <p:spPr>
          <a:xfrm>
            <a:off x="1148637" y="4509624"/>
            <a:ext cx="9879909" cy="482600"/>
          </a:xfrm>
        </p:spPr>
        <p:txBody>
          <a:bodyPr/>
          <a:lstStyle/>
          <a:p>
            <a:r>
              <a:rPr lang="en-US" sz="2400" spc="-10">
                <a:solidFill>
                  <a:srgbClr val="797979"/>
                </a:solidFill>
                <a:latin typeface="Segoe UI"/>
                <a:cs typeface="Arial"/>
              </a:rPr>
              <a:t>Training</a:t>
            </a:r>
            <a:r>
              <a:rPr lang="en-US" sz="2400" spc="-75">
                <a:solidFill>
                  <a:srgbClr val="797979"/>
                </a:solidFill>
                <a:latin typeface="Segoe UI"/>
                <a:cs typeface="Arial"/>
              </a:rPr>
              <a:t> </a:t>
            </a:r>
            <a:r>
              <a:rPr lang="en-US" sz="2400">
                <a:solidFill>
                  <a:srgbClr val="797979"/>
                </a:solidFill>
                <a:latin typeface="Segoe UI"/>
                <a:cs typeface="Arial"/>
              </a:rPr>
              <a:t>for</a:t>
            </a:r>
            <a:r>
              <a:rPr lang="en-US" sz="2400" spc="-90">
                <a:solidFill>
                  <a:srgbClr val="797979"/>
                </a:solidFill>
                <a:latin typeface="Segoe UI"/>
                <a:cs typeface="Arial"/>
              </a:rPr>
              <a:t> </a:t>
            </a:r>
            <a:r>
              <a:rPr lang="en-US" sz="2400">
                <a:solidFill>
                  <a:srgbClr val="797979"/>
                </a:solidFill>
                <a:latin typeface="Segoe UI"/>
                <a:cs typeface="Arial"/>
              </a:rPr>
              <a:t>Suicide</a:t>
            </a:r>
            <a:r>
              <a:rPr lang="en-US" sz="2400" spc="-60">
                <a:solidFill>
                  <a:srgbClr val="797979"/>
                </a:solidFill>
                <a:latin typeface="Segoe UI"/>
                <a:cs typeface="Arial"/>
              </a:rPr>
              <a:t> </a:t>
            </a:r>
            <a:r>
              <a:rPr lang="en-US" sz="2400">
                <a:solidFill>
                  <a:srgbClr val="797979"/>
                </a:solidFill>
                <a:latin typeface="Segoe UI"/>
                <a:cs typeface="Arial"/>
              </a:rPr>
              <a:t>Prevention</a:t>
            </a:r>
            <a:r>
              <a:rPr lang="en-US" sz="2400" spc="-75">
                <a:solidFill>
                  <a:srgbClr val="797979"/>
                </a:solidFill>
                <a:latin typeface="Segoe UI"/>
                <a:cs typeface="Arial"/>
              </a:rPr>
              <a:t> </a:t>
            </a:r>
            <a:r>
              <a:rPr lang="en-US" sz="2400" spc="-10">
                <a:solidFill>
                  <a:srgbClr val="797979"/>
                </a:solidFill>
                <a:latin typeface="Segoe UI"/>
                <a:cs typeface="Arial"/>
              </a:rPr>
              <a:t>Coordinators</a:t>
            </a:r>
            <a:endParaRPr lang="en-US">
              <a:solidFill>
                <a:srgbClr val="797979"/>
              </a:solidFill>
            </a:endParaRPr>
          </a:p>
        </p:txBody>
      </p:sp>
      <p:sp>
        <p:nvSpPr>
          <p:cNvPr id="6" name="Title 1">
            <a:extLst>
              <a:ext uri="{FF2B5EF4-FFF2-40B4-BE49-F238E27FC236}">
                <a16:creationId xmlns:a16="http://schemas.microsoft.com/office/drawing/2014/main" id="{79BE1BB0-58FA-8E82-AAD5-1F7566D4EECB}"/>
              </a:ext>
            </a:extLst>
          </p:cNvPr>
          <p:cNvSpPr>
            <a:spLocks noGrp="1"/>
          </p:cNvSpPr>
          <p:nvPr>
            <p:ph type="body" sz="quarter" idx="15"/>
          </p:nvPr>
        </p:nvSpPr>
        <p:spPr>
          <a:xfrm>
            <a:off x="774583" y="2103437"/>
            <a:ext cx="10946363" cy="1325563"/>
          </a:xfrm>
        </p:spPr>
        <p:txBody>
          <a:bodyPr>
            <a:noAutofit/>
          </a:bodyPr>
          <a:lstStyle/>
          <a:p>
            <a:pPr marL="12065" marR="5080">
              <a:lnSpc>
                <a:spcPct val="100000"/>
              </a:lnSpc>
              <a:spcBef>
                <a:spcPts val="535"/>
              </a:spcBef>
            </a:pPr>
            <a:r>
              <a:rPr lang="en-US" sz="5400">
                <a:solidFill>
                  <a:srgbClr val="FFFFFF"/>
                </a:solidFill>
                <a:latin typeface="Franklin Gothic Medium" panose="020B0603020102020204" pitchFamily="34" charset="0"/>
                <a:cs typeface="Segoe UI"/>
              </a:rPr>
              <a:t>Sailor</a:t>
            </a:r>
            <a:r>
              <a:rPr lang="en-US" sz="5400" spc="-65">
                <a:solidFill>
                  <a:srgbClr val="FFFFFF"/>
                </a:solidFill>
                <a:latin typeface="Franklin Gothic Medium" panose="020B0603020102020204" pitchFamily="34" charset="0"/>
                <a:cs typeface="Segoe UI"/>
              </a:rPr>
              <a:t> </a:t>
            </a:r>
            <a:r>
              <a:rPr lang="en-US" sz="5400">
                <a:solidFill>
                  <a:srgbClr val="FFFFFF"/>
                </a:solidFill>
                <a:latin typeface="Franklin Gothic Medium" panose="020B0603020102020204" pitchFamily="34" charset="0"/>
                <a:cs typeface="Segoe UI"/>
              </a:rPr>
              <a:t>Assistance</a:t>
            </a:r>
            <a:r>
              <a:rPr lang="en-US" sz="5400" spc="-80">
                <a:solidFill>
                  <a:srgbClr val="FFFFFF"/>
                </a:solidFill>
                <a:latin typeface="Franklin Gothic Medium" panose="020B0603020102020204" pitchFamily="34" charset="0"/>
                <a:cs typeface="Segoe UI"/>
              </a:rPr>
              <a:t> </a:t>
            </a:r>
            <a:r>
              <a:rPr lang="en-US" sz="5400">
                <a:solidFill>
                  <a:srgbClr val="FFFFFF"/>
                </a:solidFill>
                <a:latin typeface="Franklin Gothic Medium" panose="020B0603020102020204" pitchFamily="34" charset="0"/>
                <a:cs typeface="Segoe UI"/>
              </a:rPr>
              <a:t>and</a:t>
            </a:r>
            <a:r>
              <a:rPr lang="en-US" sz="5400" spc="-45">
                <a:solidFill>
                  <a:srgbClr val="FFFFFF"/>
                </a:solidFill>
                <a:latin typeface="Franklin Gothic Medium" panose="020B0603020102020204" pitchFamily="34" charset="0"/>
                <a:cs typeface="Segoe UI"/>
              </a:rPr>
              <a:t> </a:t>
            </a:r>
            <a:r>
              <a:rPr lang="en-US" sz="5400">
                <a:solidFill>
                  <a:srgbClr val="FFFFFF"/>
                </a:solidFill>
                <a:latin typeface="Franklin Gothic Medium" panose="020B0603020102020204" pitchFamily="34" charset="0"/>
                <a:cs typeface="Segoe UI"/>
              </a:rPr>
              <a:t>Intercept</a:t>
            </a:r>
            <a:r>
              <a:rPr lang="en-US" sz="5400" spc="-45">
                <a:solidFill>
                  <a:srgbClr val="FFFFFF"/>
                </a:solidFill>
                <a:latin typeface="Franklin Gothic Medium" panose="020B0603020102020204" pitchFamily="34" charset="0"/>
                <a:cs typeface="Segoe UI"/>
              </a:rPr>
              <a:t> </a:t>
            </a:r>
            <a:r>
              <a:rPr lang="en-US" sz="5400" spc="-25">
                <a:solidFill>
                  <a:srgbClr val="FFFFFF"/>
                </a:solidFill>
                <a:latin typeface="Franklin Gothic Medium" panose="020B0603020102020204" pitchFamily="34" charset="0"/>
                <a:cs typeface="Segoe UI"/>
              </a:rPr>
              <a:t>for </a:t>
            </a:r>
            <a:r>
              <a:rPr lang="en-US" sz="5400">
                <a:solidFill>
                  <a:srgbClr val="FFFFFF"/>
                </a:solidFill>
                <a:latin typeface="Franklin Gothic Medium" panose="020B0603020102020204" pitchFamily="34" charset="0"/>
                <a:cs typeface="Segoe UI"/>
              </a:rPr>
              <a:t>Life</a:t>
            </a:r>
            <a:r>
              <a:rPr lang="en-US" sz="5400" spc="-95">
                <a:solidFill>
                  <a:srgbClr val="FFFFFF"/>
                </a:solidFill>
                <a:latin typeface="Franklin Gothic Medium" panose="020B0603020102020204" pitchFamily="34" charset="0"/>
                <a:cs typeface="Segoe UI"/>
              </a:rPr>
              <a:t> </a:t>
            </a:r>
            <a:r>
              <a:rPr lang="en-US" sz="5400" spc="-10">
                <a:solidFill>
                  <a:srgbClr val="FFFFFF"/>
                </a:solidFill>
                <a:latin typeface="Franklin Gothic Medium" panose="020B0603020102020204" pitchFamily="34" charset="0"/>
                <a:cs typeface="Segoe UI"/>
              </a:rPr>
              <a:t>(SAIL)</a:t>
            </a:r>
            <a:br>
              <a:rPr lang="en-US" sz="5400" spc="-10">
                <a:latin typeface="Franklin Gothic Medium" panose="020B0603020102020204" pitchFamily="34" charset="0"/>
              </a:rPr>
            </a:br>
            <a:endParaRPr lang="en-US" sz="4000">
              <a:latin typeface="Franklin Gothic Medium" panose="020B0603020102020204" pitchFamily="34" charset="0"/>
              <a:cs typeface="Segoe UI"/>
            </a:endParaRPr>
          </a:p>
        </p:txBody>
      </p:sp>
      <p:sp>
        <p:nvSpPr>
          <p:cNvPr id="7" name="TextBox 6">
            <a:extLst>
              <a:ext uri="{FF2B5EF4-FFF2-40B4-BE49-F238E27FC236}">
                <a16:creationId xmlns:a16="http://schemas.microsoft.com/office/drawing/2014/main" id="{D9AF8E79-9ED7-2E5E-8E3C-5A16C736A00A}"/>
              </a:ext>
            </a:extLst>
          </p:cNvPr>
          <p:cNvSpPr txBox="1"/>
          <p:nvPr/>
        </p:nvSpPr>
        <p:spPr>
          <a:xfrm>
            <a:off x="4777740" y="6537960"/>
            <a:ext cx="2663190" cy="276999"/>
          </a:xfrm>
          <a:prstGeom prst="rect">
            <a:avLst/>
          </a:prstGeom>
          <a:noFill/>
        </p:spPr>
        <p:txBody>
          <a:bodyPr wrap="square" rtlCol="0">
            <a:spAutoFit/>
          </a:bodyPr>
          <a:lstStyle/>
          <a:p>
            <a:pPr algn="ctr"/>
            <a:r>
              <a:rPr lang="en-US" sz="1200">
                <a:solidFill>
                  <a:srgbClr val="00B050"/>
                </a:solidFill>
              </a:rPr>
              <a:t>UNCLASSIFIED</a:t>
            </a:r>
          </a:p>
        </p:txBody>
      </p:sp>
    </p:spTree>
    <p:extLst>
      <p:ext uri="{BB962C8B-B14F-4D97-AF65-F5344CB8AC3E}">
        <p14:creationId xmlns:p14="http://schemas.microsoft.com/office/powerpoint/2010/main" val="1369415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372E5-47CF-AC05-F6CB-B6A50DACE2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DB0F3D-2713-B38E-596D-66E6CBE561C4}"/>
              </a:ext>
            </a:extLst>
          </p:cNvPr>
          <p:cNvSpPr>
            <a:spLocks noGrp="1"/>
          </p:cNvSpPr>
          <p:nvPr>
            <p:ph type="title"/>
          </p:nvPr>
        </p:nvSpPr>
        <p:spPr>
          <a:xfrm>
            <a:off x="871251" y="398238"/>
            <a:ext cx="10515600" cy="1325563"/>
          </a:xfrm>
        </p:spPr>
        <p:txBody>
          <a:bodyPr>
            <a:normAutofit/>
          </a:bodyPr>
          <a:lstStyle/>
          <a:p>
            <a:r>
              <a:rPr lang="en-US" sz="3600" b="1">
                <a:solidFill>
                  <a:schemeClr val="bg1"/>
                </a:solidFill>
                <a:latin typeface="Franklin Gothic Medium" panose="020B0603020102020204" pitchFamily="34" charset="0"/>
                <a:cs typeface="Segoe UI"/>
              </a:rPr>
              <a:t>Sailor Assistance and Intercept for Life (SAIL)</a:t>
            </a:r>
          </a:p>
        </p:txBody>
      </p:sp>
      <p:sp>
        <p:nvSpPr>
          <p:cNvPr id="5" name="TextBox 4">
            <a:extLst>
              <a:ext uri="{FF2B5EF4-FFF2-40B4-BE49-F238E27FC236}">
                <a16:creationId xmlns:a16="http://schemas.microsoft.com/office/drawing/2014/main" id="{26964AD6-7564-88E6-34B0-3F21EA20497F}"/>
              </a:ext>
            </a:extLst>
          </p:cNvPr>
          <p:cNvSpPr txBox="1"/>
          <p:nvPr/>
        </p:nvSpPr>
        <p:spPr>
          <a:xfrm>
            <a:off x="545130" y="1592823"/>
            <a:ext cx="11290852" cy="923330"/>
          </a:xfrm>
          <a:prstGeom prst="rect">
            <a:avLst/>
          </a:prstGeom>
          <a:noFill/>
        </p:spPr>
        <p:txBody>
          <a:bodyPr wrap="square">
            <a:spAutoFit/>
          </a:bodyPr>
          <a:lstStyle/>
          <a:p>
            <a:pPr marL="12700" marR="567690">
              <a:spcBef>
                <a:spcPts val="315"/>
              </a:spcBef>
            </a:pPr>
            <a:r>
              <a:rPr lang="en-US" b="1">
                <a:latin typeface="Segoe UI"/>
                <a:cs typeface="Arial"/>
              </a:rPr>
              <a:t>The</a:t>
            </a:r>
            <a:r>
              <a:rPr lang="en-US" b="1" spc="-50">
                <a:latin typeface="Segoe UI"/>
                <a:cs typeface="Arial"/>
              </a:rPr>
              <a:t> </a:t>
            </a:r>
            <a:r>
              <a:rPr lang="en-US" b="1">
                <a:latin typeface="Segoe UI"/>
                <a:cs typeface="Arial"/>
              </a:rPr>
              <a:t>SAIL</a:t>
            </a:r>
            <a:r>
              <a:rPr lang="en-US" b="1" spc="-10">
                <a:latin typeface="Segoe UI"/>
                <a:cs typeface="Arial"/>
              </a:rPr>
              <a:t> </a:t>
            </a:r>
            <a:r>
              <a:rPr lang="en-US" b="1">
                <a:latin typeface="Segoe UI"/>
                <a:cs typeface="Arial"/>
              </a:rPr>
              <a:t>Program</a:t>
            </a:r>
            <a:r>
              <a:rPr lang="en-US" b="1" spc="-35">
                <a:latin typeface="Segoe UI"/>
                <a:cs typeface="Arial"/>
              </a:rPr>
              <a:t> </a:t>
            </a:r>
            <a:r>
              <a:rPr lang="en-US" b="1">
                <a:latin typeface="Segoe UI"/>
                <a:cs typeface="Arial"/>
              </a:rPr>
              <a:t>is</a:t>
            </a:r>
            <a:r>
              <a:rPr lang="en-US" b="1" spc="-30">
                <a:latin typeface="Segoe UI"/>
                <a:cs typeface="Arial"/>
              </a:rPr>
              <a:t> </a:t>
            </a:r>
            <a:r>
              <a:rPr lang="en-US" b="1">
                <a:latin typeface="Segoe UI"/>
                <a:cs typeface="Arial"/>
              </a:rPr>
              <a:t>an</a:t>
            </a:r>
            <a:r>
              <a:rPr lang="en-US" b="1" spc="-30">
                <a:latin typeface="Segoe UI"/>
                <a:cs typeface="Arial"/>
              </a:rPr>
              <a:t> </a:t>
            </a:r>
            <a:r>
              <a:rPr lang="en-US" b="1">
                <a:latin typeface="Segoe UI"/>
                <a:cs typeface="Arial"/>
              </a:rPr>
              <a:t>intervention</a:t>
            </a:r>
            <a:r>
              <a:rPr lang="en-US" b="1" spc="-5">
                <a:latin typeface="Segoe UI"/>
                <a:cs typeface="Arial"/>
              </a:rPr>
              <a:t> </a:t>
            </a:r>
            <a:r>
              <a:rPr lang="en-US" b="1">
                <a:latin typeface="Segoe UI"/>
                <a:cs typeface="Arial"/>
              </a:rPr>
              <a:t>strategy</a:t>
            </a:r>
            <a:r>
              <a:rPr lang="en-US" b="1" spc="-25">
                <a:latin typeface="Segoe UI"/>
                <a:cs typeface="Arial"/>
              </a:rPr>
              <a:t> </a:t>
            </a:r>
            <a:r>
              <a:rPr lang="en-US" b="1">
                <a:latin typeface="Segoe UI"/>
                <a:cs typeface="Arial"/>
              </a:rPr>
              <a:t>that</a:t>
            </a:r>
            <a:r>
              <a:rPr lang="en-US" b="1" spc="-40">
                <a:latin typeface="Segoe UI"/>
                <a:cs typeface="Arial"/>
              </a:rPr>
              <a:t> </a:t>
            </a:r>
            <a:r>
              <a:rPr lang="en-US" b="1">
                <a:latin typeface="Segoe UI"/>
                <a:cs typeface="Arial"/>
              </a:rPr>
              <a:t>provides</a:t>
            </a:r>
            <a:r>
              <a:rPr lang="en-US" b="1" spc="-10">
                <a:latin typeface="Segoe UI"/>
                <a:cs typeface="Arial"/>
              </a:rPr>
              <a:t> rapid </a:t>
            </a:r>
            <a:r>
              <a:rPr lang="en-US" b="1">
                <a:latin typeface="Segoe UI"/>
                <a:cs typeface="Arial"/>
              </a:rPr>
              <a:t>assistance,</a:t>
            </a:r>
            <a:r>
              <a:rPr lang="en-US" b="1" spc="-15">
                <a:latin typeface="Segoe UI"/>
                <a:cs typeface="Arial"/>
              </a:rPr>
              <a:t> </a:t>
            </a:r>
            <a:r>
              <a:rPr lang="en-US" b="1">
                <a:latin typeface="Segoe UI"/>
                <a:cs typeface="Arial"/>
              </a:rPr>
              <a:t>ongoing</a:t>
            </a:r>
            <a:r>
              <a:rPr lang="en-US" b="1" spc="-55">
                <a:latin typeface="Segoe UI"/>
                <a:cs typeface="Arial"/>
              </a:rPr>
              <a:t> </a:t>
            </a:r>
            <a:r>
              <a:rPr lang="en-US" b="1">
                <a:latin typeface="Segoe UI"/>
                <a:cs typeface="Arial"/>
              </a:rPr>
              <a:t>risk</a:t>
            </a:r>
            <a:r>
              <a:rPr lang="en-US" b="1" spc="-20">
                <a:latin typeface="Segoe UI"/>
                <a:cs typeface="Arial"/>
              </a:rPr>
              <a:t> </a:t>
            </a:r>
            <a:r>
              <a:rPr lang="en-US" b="1">
                <a:latin typeface="Segoe UI"/>
                <a:cs typeface="Arial"/>
              </a:rPr>
              <a:t>management,</a:t>
            </a:r>
            <a:r>
              <a:rPr lang="en-US" b="1" spc="-20">
                <a:latin typeface="Segoe UI"/>
                <a:cs typeface="Arial"/>
              </a:rPr>
              <a:t> </a:t>
            </a:r>
            <a:r>
              <a:rPr lang="en-US" b="1">
                <a:latin typeface="Segoe UI"/>
                <a:cs typeface="Arial"/>
              </a:rPr>
              <a:t>care</a:t>
            </a:r>
            <a:r>
              <a:rPr lang="en-US" b="1" spc="-20">
                <a:latin typeface="Segoe UI"/>
                <a:cs typeface="Arial"/>
              </a:rPr>
              <a:t> </a:t>
            </a:r>
            <a:r>
              <a:rPr lang="en-US" b="1">
                <a:latin typeface="Segoe UI"/>
                <a:cs typeface="Arial"/>
              </a:rPr>
              <a:t>coordination</a:t>
            </a:r>
            <a:r>
              <a:rPr lang="en-US" b="1" spc="-45">
                <a:latin typeface="Segoe UI"/>
                <a:cs typeface="Arial"/>
              </a:rPr>
              <a:t> </a:t>
            </a:r>
            <a:r>
              <a:rPr lang="en-US" b="1" spc="-25">
                <a:latin typeface="Segoe UI"/>
                <a:cs typeface="Arial"/>
              </a:rPr>
              <a:t>and </a:t>
            </a:r>
            <a:r>
              <a:rPr lang="en-US" b="1">
                <a:latin typeface="Segoe UI"/>
                <a:cs typeface="Arial"/>
              </a:rPr>
              <a:t>reintegration</a:t>
            </a:r>
            <a:r>
              <a:rPr lang="en-US" b="1" spc="-25">
                <a:latin typeface="Segoe UI"/>
                <a:cs typeface="Arial"/>
              </a:rPr>
              <a:t> </a:t>
            </a:r>
            <a:r>
              <a:rPr lang="en-US" b="1">
                <a:latin typeface="Segoe UI"/>
                <a:cs typeface="Arial"/>
              </a:rPr>
              <a:t>assistance</a:t>
            </a:r>
            <a:r>
              <a:rPr lang="en-US" b="1" spc="-5">
                <a:latin typeface="Segoe UI"/>
                <a:cs typeface="Arial"/>
              </a:rPr>
              <a:t> </a:t>
            </a:r>
            <a:r>
              <a:rPr lang="en-US" b="1">
                <a:latin typeface="Segoe UI"/>
                <a:cs typeface="Arial"/>
              </a:rPr>
              <a:t>for</a:t>
            </a:r>
            <a:r>
              <a:rPr lang="en-US" b="1" spc="-30">
                <a:latin typeface="Segoe UI"/>
                <a:cs typeface="Arial"/>
              </a:rPr>
              <a:t> </a:t>
            </a:r>
            <a:r>
              <a:rPr lang="en-US" b="1">
                <a:latin typeface="Segoe UI"/>
                <a:cs typeface="Arial"/>
              </a:rPr>
              <a:t>Sailors</a:t>
            </a:r>
            <a:r>
              <a:rPr lang="en-US" b="1" spc="-20">
                <a:latin typeface="Segoe UI"/>
                <a:cs typeface="Arial"/>
              </a:rPr>
              <a:t> </a:t>
            </a:r>
            <a:r>
              <a:rPr lang="en-US" b="1">
                <a:latin typeface="Segoe UI"/>
                <a:cs typeface="Arial"/>
              </a:rPr>
              <a:t>identified</a:t>
            </a:r>
            <a:r>
              <a:rPr lang="en-US" b="1" spc="-50">
                <a:latin typeface="Segoe UI"/>
                <a:cs typeface="Arial"/>
              </a:rPr>
              <a:t> </a:t>
            </a:r>
            <a:r>
              <a:rPr lang="en-US" b="1">
                <a:latin typeface="Segoe UI"/>
                <a:cs typeface="Arial"/>
              </a:rPr>
              <a:t>with</a:t>
            </a:r>
            <a:r>
              <a:rPr lang="en-US" b="1" spc="-60">
                <a:latin typeface="Segoe UI"/>
                <a:cs typeface="Arial"/>
              </a:rPr>
              <a:t> </a:t>
            </a:r>
            <a:r>
              <a:rPr lang="en-US" b="1">
                <a:latin typeface="Segoe UI"/>
                <a:cs typeface="Arial"/>
              </a:rPr>
              <a:t>an</a:t>
            </a:r>
            <a:r>
              <a:rPr lang="en-US" b="1" spc="-20">
                <a:latin typeface="Segoe UI"/>
                <a:cs typeface="Arial"/>
              </a:rPr>
              <a:t> SRB. </a:t>
            </a:r>
            <a:r>
              <a:rPr lang="en-US" b="1">
                <a:latin typeface="Segoe UI"/>
                <a:cs typeface="Arial"/>
              </a:rPr>
              <a:t>Participation</a:t>
            </a:r>
            <a:r>
              <a:rPr lang="en-US" b="1" spc="-10">
                <a:latin typeface="Segoe UI"/>
                <a:cs typeface="Arial"/>
              </a:rPr>
              <a:t> </a:t>
            </a:r>
            <a:r>
              <a:rPr lang="en-US" b="1">
                <a:latin typeface="Segoe UI"/>
                <a:cs typeface="Arial"/>
              </a:rPr>
              <a:t>is</a:t>
            </a:r>
            <a:r>
              <a:rPr lang="en-US" b="1" spc="-15">
                <a:latin typeface="Segoe UI"/>
                <a:cs typeface="Arial"/>
              </a:rPr>
              <a:t> </a:t>
            </a:r>
            <a:r>
              <a:rPr lang="en-US" b="1">
                <a:latin typeface="Segoe UI"/>
                <a:cs typeface="Arial"/>
              </a:rPr>
              <a:t>completely</a:t>
            </a:r>
            <a:r>
              <a:rPr lang="en-US" b="1" spc="-10">
                <a:latin typeface="Segoe UI"/>
                <a:cs typeface="Arial"/>
              </a:rPr>
              <a:t> voluntary.</a:t>
            </a:r>
            <a:endParaRPr lang="en-US">
              <a:latin typeface="Segoe UI"/>
              <a:cs typeface="Arial"/>
            </a:endParaRPr>
          </a:p>
        </p:txBody>
      </p:sp>
      <p:sp>
        <p:nvSpPr>
          <p:cNvPr id="7" name="TextBox 6">
            <a:extLst>
              <a:ext uri="{FF2B5EF4-FFF2-40B4-BE49-F238E27FC236}">
                <a16:creationId xmlns:a16="http://schemas.microsoft.com/office/drawing/2014/main" id="{B17D4B93-B705-AAFF-EA91-7764355E22F5}"/>
              </a:ext>
            </a:extLst>
          </p:cNvPr>
          <p:cNvSpPr txBox="1"/>
          <p:nvPr/>
        </p:nvSpPr>
        <p:spPr>
          <a:xfrm>
            <a:off x="807191" y="2576160"/>
            <a:ext cx="7678421" cy="338554"/>
          </a:xfrm>
          <a:prstGeom prst="rect">
            <a:avLst/>
          </a:prstGeom>
          <a:solidFill>
            <a:schemeClr val="accent2">
              <a:alpha val="25000"/>
            </a:schemeClr>
          </a:solidFill>
        </p:spPr>
        <p:txBody>
          <a:bodyPr wrap="square">
            <a:spAutoFit/>
          </a:bodyPr>
          <a:lstStyle/>
          <a:p>
            <a:pPr marL="12700">
              <a:lnSpc>
                <a:spcPct val="100000"/>
              </a:lnSpc>
              <a:spcBef>
                <a:spcPts val="780"/>
              </a:spcBef>
            </a:pPr>
            <a:r>
              <a:rPr lang="en-US" sz="1600" b="1" spc="-10">
                <a:latin typeface="Segoe UI"/>
                <a:cs typeface="Arial"/>
              </a:rPr>
              <a:t>SAIL:</a:t>
            </a:r>
            <a:endParaRPr lang="en-US" sz="1600">
              <a:latin typeface="Segoe UI"/>
              <a:cs typeface="Arial"/>
            </a:endParaRPr>
          </a:p>
        </p:txBody>
      </p:sp>
      <p:sp>
        <p:nvSpPr>
          <p:cNvPr id="10" name="Rectangle 9">
            <a:extLst>
              <a:ext uri="{FF2B5EF4-FFF2-40B4-BE49-F238E27FC236}">
                <a16:creationId xmlns:a16="http://schemas.microsoft.com/office/drawing/2014/main" id="{A02C464D-2801-8FA5-ABCE-A057E95EF0E5}"/>
              </a:ext>
            </a:extLst>
          </p:cNvPr>
          <p:cNvSpPr/>
          <p:nvPr/>
        </p:nvSpPr>
        <p:spPr>
          <a:xfrm>
            <a:off x="1057" y="1682485"/>
            <a:ext cx="123986" cy="74372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logo&#10;&#10;AI-generated content may be incorrect.">
            <a:extLst>
              <a:ext uri="{FF2B5EF4-FFF2-40B4-BE49-F238E27FC236}">
                <a16:creationId xmlns:a16="http://schemas.microsoft.com/office/drawing/2014/main" id="{EC2C30DB-E1B8-C9C9-42ED-3F35189B790D}"/>
              </a:ext>
            </a:extLst>
          </p:cNvPr>
          <p:cNvPicPr>
            <a:picLocks noChangeAspect="1"/>
          </p:cNvPicPr>
          <p:nvPr/>
        </p:nvPicPr>
        <p:blipFill>
          <a:blip r:embed="rId2"/>
          <a:stretch>
            <a:fillRect/>
          </a:stretch>
        </p:blipFill>
        <p:spPr>
          <a:xfrm>
            <a:off x="8963696" y="3299263"/>
            <a:ext cx="2807596" cy="1568951"/>
          </a:xfrm>
          <a:prstGeom prst="rect">
            <a:avLst/>
          </a:prstGeom>
        </p:spPr>
      </p:pic>
      <p:sp>
        <p:nvSpPr>
          <p:cNvPr id="12" name="TextBox 11">
            <a:extLst>
              <a:ext uri="{FF2B5EF4-FFF2-40B4-BE49-F238E27FC236}">
                <a16:creationId xmlns:a16="http://schemas.microsoft.com/office/drawing/2014/main" id="{7F84E4EA-6F84-CA2A-1BD5-D9B7F5B5F76C}"/>
              </a:ext>
            </a:extLst>
          </p:cNvPr>
          <p:cNvSpPr txBox="1"/>
          <p:nvPr/>
        </p:nvSpPr>
        <p:spPr>
          <a:xfrm>
            <a:off x="814001" y="2992885"/>
            <a:ext cx="7921257" cy="3867725"/>
          </a:xfrm>
          <a:prstGeom prst="rect">
            <a:avLst/>
          </a:prstGeom>
          <a:noFill/>
        </p:spPr>
        <p:txBody>
          <a:bodyPr wrap="square">
            <a:spAutoFit/>
          </a:bodyPr>
          <a:lstStyle/>
          <a:p>
            <a:pPr marL="296863" marR="5080" indent="-285750">
              <a:spcAft>
                <a:spcPts val="900"/>
              </a:spcAft>
              <a:buSzPct val="70000"/>
              <a:buFont typeface="System Font Regular"/>
              <a:buChar char="►"/>
            </a:pPr>
            <a:r>
              <a:rPr lang="en-US" sz="1600">
                <a:latin typeface="Segoe UI"/>
                <a:cs typeface="Arial"/>
              </a:rPr>
              <a:t>Supplements</a:t>
            </a:r>
            <a:r>
              <a:rPr lang="en-US" sz="1600" spc="-40">
                <a:latin typeface="Segoe UI"/>
                <a:cs typeface="Arial"/>
              </a:rPr>
              <a:t> </a:t>
            </a:r>
            <a:r>
              <a:rPr lang="en-US" sz="1600">
                <a:latin typeface="Segoe UI"/>
                <a:cs typeface="Arial"/>
              </a:rPr>
              <a:t>but</a:t>
            </a:r>
            <a:r>
              <a:rPr lang="en-US" sz="1600" spc="-35">
                <a:latin typeface="Segoe UI"/>
                <a:cs typeface="Arial"/>
              </a:rPr>
              <a:t> </a:t>
            </a:r>
            <a:r>
              <a:rPr lang="en-US" sz="1600">
                <a:latin typeface="Segoe UI"/>
                <a:cs typeface="Arial"/>
              </a:rPr>
              <a:t>does</a:t>
            </a:r>
            <a:r>
              <a:rPr lang="en-US" sz="1600" spc="-40">
                <a:latin typeface="Segoe UI"/>
                <a:cs typeface="Arial"/>
              </a:rPr>
              <a:t> </a:t>
            </a:r>
            <a:r>
              <a:rPr lang="en-US" sz="1600">
                <a:latin typeface="Segoe UI"/>
                <a:cs typeface="Arial"/>
              </a:rPr>
              <a:t>not</a:t>
            </a:r>
            <a:r>
              <a:rPr lang="en-US" sz="1600" spc="-45">
                <a:latin typeface="Segoe UI"/>
                <a:cs typeface="Arial"/>
              </a:rPr>
              <a:t> </a:t>
            </a:r>
            <a:r>
              <a:rPr lang="en-US" sz="1600">
                <a:latin typeface="Segoe UI"/>
                <a:cs typeface="Arial"/>
              </a:rPr>
              <a:t>replace</a:t>
            </a:r>
            <a:r>
              <a:rPr lang="en-US" sz="1600" spc="-50">
                <a:latin typeface="Segoe UI"/>
                <a:cs typeface="Arial"/>
              </a:rPr>
              <a:t> </a:t>
            </a:r>
            <a:r>
              <a:rPr lang="en-US" sz="1600">
                <a:latin typeface="Segoe UI"/>
                <a:cs typeface="Arial"/>
              </a:rPr>
              <a:t>mental</a:t>
            </a:r>
            <a:r>
              <a:rPr lang="en-US" sz="1600" spc="-30">
                <a:latin typeface="Segoe UI"/>
                <a:cs typeface="Arial"/>
              </a:rPr>
              <a:t> </a:t>
            </a:r>
            <a:r>
              <a:rPr lang="en-US" sz="1600">
                <a:latin typeface="Segoe UI"/>
                <a:cs typeface="Arial"/>
              </a:rPr>
              <a:t>health</a:t>
            </a:r>
            <a:r>
              <a:rPr lang="en-US" sz="1600" spc="-50">
                <a:latin typeface="Segoe UI"/>
                <a:cs typeface="Arial"/>
              </a:rPr>
              <a:t> </a:t>
            </a:r>
            <a:r>
              <a:rPr lang="en-US" sz="1600">
                <a:latin typeface="Segoe UI"/>
                <a:cs typeface="Arial"/>
              </a:rPr>
              <a:t>treatment providing </a:t>
            </a:r>
            <a:r>
              <a:rPr lang="en-US" sz="1600" spc="5">
                <a:latin typeface="Segoe UI"/>
                <a:cs typeface="Arial"/>
              </a:rPr>
              <a:t>c</a:t>
            </a:r>
            <a:r>
              <a:rPr lang="en-US" sz="1600" spc="-10">
                <a:latin typeface="Segoe UI"/>
                <a:cs typeface="Arial"/>
              </a:rPr>
              <a:t>ontinuous </a:t>
            </a:r>
            <a:r>
              <a:rPr lang="en-US" sz="1600">
                <a:latin typeface="Segoe UI"/>
                <a:cs typeface="Arial"/>
              </a:rPr>
              <a:t>contact</a:t>
            </a:r>
            <a:r>
              <a:rPr lang="en-US" sz="1600" spc="-35">
                <a:latin typeface="Segoe UI"/>
                <a:cs typeface="Arial"/>
              </a:rPr>
              <a:t> </a:t>
            </a:r>
            <a:r>
              <a:rPr lang="en-US" sz="1600">
                <a:latin typeface="Segoe UI"/>
                <a:cs typeface="Arial"/>
              </a:rPr>
              <a:t>throughout</a:t>
            </a:r>
            <a:r>
              <a:rPr lang="en-US" sz="1600" spc="-20">
                <a:latin typeface="Segoe UI"/>
                <a:cs typeface="Arial"/>
              </a:rPr>
              <a:t> </a:t>
            </a:r>
            <a:r>
              <a:rPr lang="en-US" sz="1600">
                <a:latin typeface="Segoe UI"/>
                <a:cs typeface="Arial"/>
              </a:rPr>
              <a:t>the</a:t>
            </a:r>
            <a:r>
              <a:rPr lang="en-US" sz="1600" spc="-30">
                <a:latin typeface="Segoe UI"/>
                <a:cs typeface="Arial"/>
              </a:rPr>
              <a:t> </a:t>
            </a:r>
            <a:r>
              <a:rPr lang="en-US" sz="1600">
                <a:latin typeface="Segoe UI"/>
                <a:cs typeface="Arial"/>
              </a:rPr>
              <a:t>first</a:t>
            </a:r>
            <a:r>
              <a:rPr lang="en-US" sz="1600" spc="-30">
                <a:latin typeface="Segoe UI"/>
                <a:cs typeface="Arial"/>
              </a:rPr>
              <a:t> </a:t>
            </a:r>
            <a:r>
              <a:rPr lang="en-US" sz="1600">
                <a:latin typeface="Segoe UI"/>
                <a:cs typeface="Arial"/>
              </a:rPr>
              <a:t>90</a:t>
            </a:r>
            <a:r>
              <a:rPr lang="en-US" sz="1600" spc="-30">
                <a:latin typeface="Segoe UI"/>
                <a:cs typeface="Arial"/>
              </a:rPr>
              <a:t> </a:t>
            </a:r>
            <a:r>
              <a:rPr lang="en-US" sz="1600">
                <a:latin typeface="Segoe UI"/>
                <a:cs typeface="Arial"/>
              </a:rPr>
              <a:t>days</a:t>
            </a:r>
            <a:r>
              <a:rPr lang="en-US" sz="1600" spc="-15">
                <a:latin typeface="Segoe UI"/>
                <a:cs typeface="Arial"/>
              </a:rPr>
              <a:t> </a:t>
            </a:r>
            <a:r>
              <a:rPr lang="en-US" sz="1600">
                <a:latin typeface="Segoe UI"/>
                <a:cs typeface="Arial"/>
              </a:rPr>
              <a:t>after</a:t>
            </a:r>
            <a:r>
              <a:rPr lang="en-US" sz="1600" spc="-30">
                <a:latin typeface="Segoe UI"/>
                <a:cs typeface="Arial"/>
              </a:rPr>
              <a:t> </a:t>
            </a:r>
            <a:r>
              <a:rPr lang="en-US" sz="1600">
                <a:latin typeface="Segoe UI"/>
                <a:cs typeface="Arial"/>
              </a:rPr>
              <a:t>a</a:t>
            </a:r>
            <a:r>
              <a:rPr lang="en-US" sz="1600" spc="-45">
                <a:latin typeface="Segoe UI"/>
                <a:cs typeface="Arial"/>
              </a:rPr>
              <a:t> </a:t>
            </a:r>
            <a:r>
              <a:rPr lang="en-US" sz="1600">
                <a:latin typeface="Segoe UI"/>
                <a:cs typeface="Arial"/>
              </a:rPr>
              <a:t>suicide</a:t>
            </a:r>
            <a:r>
              <a:rPr lang="en-US" sz="1600" spc="-60">
                <a:latin typeface="Segoe UI"/>
                <a:cs typeface="Arial"/>
              </a:rPr>
              <a:t> </a:t>
            </a:r>
            <a:r>
              <a:rPr lang="en-US" sz="1600">
                <a:latin typeface="Segoe UI"/>
                <a:cs typeface="Arial"/>
              </a:rPr>
              <a:t>related</a:t>
            </a:r>
            <a:r>
              <a:rPr lang="en-US" sz="1600" spc="-30">
                <a:latin typeface="Segoe UI"/>
                <a:cs typeface="Arial"/>
              </a:rPr>
              <a:t> </a:t>
            </a:r>
            <a:r>
              <a:rPr lang="en-US" sz="1600" spc="-10">
                <a:latin typeface="Segoe UI"/>
                <a:cs typeface="Arial"/>
              </a:rPr>
              <a:t>behavior.</a:t>
            </a:r>
          </a:p>
          <a:p>
            <a:pPr marL="296863" indent="-285750">
              <a:spcAft>
                <a:spcPts val="900"/>
              </a:spcAft>
              <a:buSzPct val="70000"/>
              <a:buFont typeface="System Font Regular"/>
              <a:buChar char="►"/>
            </a:pPr>
            <a:r>
              <a:rPr lang="en-US" sz="1600">
                <a:latin typeface="Segoe UI"/>
                <a:cs typeface="Arial"/>
              </a:rPr>
              <a:t>Applies</a:t>
            </a:r>
            <a:r>
              <a:rPr lang="en-US" sz="1600" spc="-40">
                <a:latin typeface="Segoe UI"/>
                <a:cs typeface="Arial"/>
              </a:rPr>
              <a:t> </a:t>
            </a:r>
            <a:r>
              <a:rPr lang="en-US" sz="1600" spc="-10">
                <a:latin typeface="Segoe UI"/>
                <a:cs typeface="Arial"/>
              </a:rPr>
              <a:t>evidence-</a:t>
            </a:r>
            <a:r>
              <a:rPr lang="en-US" sz="1600">
                <a:latin typeface="Segoe UI"/>
                <a:cs typeface="Arial"/>
              </a:rPr>
              <a:t>based</a:t>
            </a:r>
            <a:r>
              <a:rPr lang="en-US" sz="1600" spc="-35">
                <a:latin typeface="Segoe UI"/>
                <a:cs typeface="Arial"/>
              </a:rPr>
              <a:t> </a:t>
            </a:r>
            <a:r>
              <a:rPr lang="en-US" sz="1600" spc="-10">
                <a:latin typeface="Segoe UI"/>
                <a:cs typeface="Arial"/>
              </a:rPr>
              <a:t>tools—</a:t>
            </a:r>
            <a:r>
              <a:rPr lang="en-US" sz="1600">
                <a:latin typeface="Segoe UI"/>
                <a:cs typeface="Arial"/>
              </a:rPr>
              <a:t>the</a:t>
            </a:r>
            <a:r>
              <a:rPr lang="en-US" sz="1600" spc="-10">
                <a:latin typeface="Segoe UI"/>
                <a:cs typeface="Arial"/>
              </a:rPr>
              <a:t> </a:t>
            </a:r>
            <a:r>
              <a:rPr lang="en-US" sz="1600">
                <a:latin typeface="Segoe UI"/>
                <a:cs typeface="Arial"/>
              </a:rPr>
              <a:t>Columbia</a:t>
            </a:r>
            <a:r>
              <a:rPr lang="en-US" sz="1600" spc="-45">
                <a:latin typeface="Segoe UI"/>
                <a:cs typeface="Arial"/>
              </a:rPr>
              <a:t> </a:t>
            </a:r>
            <a:r>
              <a:rPr lang="en-US" sz="1600">
                <a:latin typeface="Segoe UI"/>
                <a:cs typeface="Arial"/>
              </a:rPr>
              <a:t>Suicide</a:t>
            </a:r>
            <a:r>
              <a:rPr lang="en-US" sz="1600" spc="-40">
                <a:latin typeface="Segoe UI"/>
                <a:cs typeface="Arial"/>
              </a:rPr>
              <a:t> </a:t>
            </a:r>
            <a:r>
              <a:rPr lang="en-US" sz="1600">
                <a:latin typeface="Segoe UI"/>
                <a:cs typeface="Arial"/>
              </a:rPr>
              <a:t>Severity</a:t>
            </a:r>
            <a:r>
              <a:rPr lang="en-US" sz="1600" spc="-15">
                <a:latin typeface="Segoe UI"/>
                <a:cs typeface="Arial"/>
              </a:rPr>
              <a:t> </a:t>
            </a:r>
            <a:r>
              <a:rPr lang="en-US" sz="1600">
                <a:latin typeface="Segoe UI"/>
                <a:cs typeface="Arial"/>
              </a:rPr>
              <a:t>Rating</a:t>
            </a:r>
            <a:r>
              <a:rPr lang="en-US" sz="1600" spc="-25">
                <a:latin typeface="Segoe UI"/>
                <a:cs typeface="Arial"/>
              </a:rPr>
              <a:t> </a:t>
            </a:r>
            <a:r>
              <a:rPr lang="en-US" sz="1600">
                <a:latin typeface="Segoe UI"/>
                <a:cs typeface="Arial"/>
              </a:rPr>
              <a:t>Scale</a:t>
            </a:r>
            <a:r>
              <a:rPr lang="en-US" sz="1600" spc="-35">
                <a:latin typeface="Segoe UI"/>
                <a:cs typeface="Arial"/>
              </a:rPr>
              <a:t> </a:t>
            </a:r>
            <a:r>
              <a:rPr lang="en-US" sz="1600" spc="-25">
                <a:latin typeface="Segoe UI"/>
                <a:cs typeface="Arial"/>
              </a:rPr>
              <a:t>(C-</a:t>
            </a:r>
            <a:r>
              <a:rPr lang="en-US" sz="1600">
                <a:latin typeface="Segoe UI"/>
                <a:cs typeface="Arial"/>
              </a:rPr>
              <a:t>SSRS)</a:t>
            </a:r>
            <a:r>
              <a:rPr lang="en-US" sz="1600" spc="-40">
                <a:latin typeface="Segoe UI"/>
                <a:cs typeface="Arial"/>
              </a:rPr>
              <a:t> </a:t>
            </a:r>
            <a:r>
              <a:rPr lang="en-US" sz="1600">
                <a:latin typeface="Segoe UI"/>
                <a:cs typeface="Arial"/>
              </a:rPr>
              <a:t>and</a:t>
            </a:r>
            <a:r>
              <a:rPr lang="en-US" sz="1600" spc="-15">
                <a:latin typeface="Segoe UI"/>
                <a:cs typeface="Arial"/>
              </a:rPr>
              <a:t> </a:t>
            </a:r>
            <a:r>
              <a:rPr lang="en-US" sz="1600" spc="-25">
                <a:latin typeface="Segoe UI"/>
                <a:cs typeface="Arial"/>
              </a:rPr>
              <a:t>Veteran’s</a:t>
            </a:r>
            <a:r>
              <a:rPr lang="en-US" sz="1600" spc="-95">
                <a:latin typeface="Segoe UI"/>
                <a:cs typeface="Arial"/>
              </a:rPr>
              <a:t> </a:t>
            </a:r>
            <a:r>
              <a:rPr lang="en-US" sz="1600" spc="-10">
                <a:latin typeface="Segoe UI"/>
                <a:cs typeface="Arial"/>
              </a:rPr>
              <a:t>Administration</a:t>
            </a:r>
            <a:r>
              <a:rPr lang="en-US" sz="1600" spc="-25">
                <a:latin typeface="Segoe UI"/>
                <a:cs typeface="Arial"/>
              </a:rPr>
              <a:t> </a:t>
            </a:r>
            <a:r>
              <a:rPr lang="en-US" sz="1600">
                <a:latin typeface="Segoe UI"/>
                <a:cs typeface="Arial"/>
              </a:rPr>
              <a:t>Safety</a:t>
            </a:r>
            <a:r>
              <a:rPr lang="en-US" sz="1600" spc="5">
                <a:latin typeface="Segoe UI"/>
                <a:cs typeface="Arial"/>
              </a:rPr>
              <a:t> </a:t>
            </a:r>
            <a:r>
              <a:rPr lang="en-US" sz="1600">
                <a:latin typeface="Segoe UI"/>
                <a:cs typeface="Arial"/>
              </a:rPr>
              <a:t>Plan</a:t>
            </a:r>
            <a:r>
              <a:rPr lang="en-US" sz="1600" spc="-25">
                <a:latin typeface="Segoe UI"/>
                <a:cs typeface="Arial"/>
              </a:rPr>
              <a:t> </a:t>
            </a:r>
            <a:r>
              <a:rPr lang="en-US" sz="1600" spc="-50">
                <a:latin typeface="Segoe UI"/>
                <a:cs typeface="Arial"/>
              </a:rPr>
              <a:t>(VA</a:t>
            </a:r>
            <a:r>
              <a:rPr lang="en-US" sz="1600" spc="-85">
                <a:latin typeface="Segoe UI"/>
                <a:cs typeface="Arial"/>
              </a:rPr>
              <a:t> </a:t>
            </a:r>
            <a:r>
              <a:rPr lang="en-US" sz="1600">
                <a:latin typeface="Segoe UI"/>
                <a:cs typeface="Arial"/>
              </a:rPr>
              <a:t>Safety </a:t>
            </a:r>
            <a:r>
              <a:rPr lang="en-US" sz="1600" spc="-10">
                <a:latin typeface="Segoe UI"/>
                <a:cs typeface="Arial"/>
              </a:rPr>
              <a:t>Plan)—</a:t>
            </a:r>
            <a:r>
              <a:rPr lang="en-US" sz="1600">
                <a:latin typeface="Segoe UI"/>
                <a:cs typeface="Arial"/>
              </a:rPr>
              <a:t>to</a:t>
            </a:r>
            <a:r>
              <a:rPr lang="en-US" sz="1600" spc="-15">
                <a:latin typeface="Segoe UI"/>
                <a:cs typeface="Arial"/>
              </a:rPr>
              <a:t> </a:t>
            </a:r>
            <a:r>
              <a:rPr lang="en-US" sz="1600">
                <a:latin typeface="Segoe UI"/>
                <a:cs typeface="Arial"/>
              </a:rPr>
              <a:t>monitor </a:t>
            </a:r>
            <a:r>
              <a:rPr lang="en-US" sz="1600" spc="-25">
                <a:latin typeface="Segoe UI"/>
                <a:cs typeface="Arial"/>
              </a:rPr>
              <a:t>the </a:t>
            </a:r>
            <a:r>
              <a:rPr lang="en-US" sz="1600">
                <a:latin typeface="Segoe UI"/>
                <a:cs typeface="Arial"/>
              </a:rPr>
              <a:t>needs</a:t>
            </a:r>
            <a:r>
              <a:rPr lang="en-US" sz="1600" spc="-30">
                <a:latin typeface="Segoe UI"/>
                <a:cs typeface="Arial"/>
              </a:rPr>
              <a:t> </a:t>
            </a:r>
            <a:r>
              <a:rPr lang="en-US" sz="1600">
                <a:latin typeface="Segoe UI"/>
                <a:cs typeface="Arial"/>
              </a:rPr>
              <a:t>of</a:t>
            </a:r>
            <a:r>
              <a:rPr lang="en-US" sz="1600" spc="-20">
                <a:latin typeface="Segoe UI"/>
                <a:cs typeface="Arial"/>
              </a:rPr>
              <a:t> </a:t>
            </a:r>
            <a:r>
              <a:rPr lang="en-US" sz="1600">
                <a:latin typeface="Segoe UI"/>
                <a:cs typeface="Arial"/>
              </a:rPr>
              <a:t>and</a:t>
            </a:r>
            <a:r>
              <a:rPr lang="en-US" sz="1600" spc="-40">
                <a:latin typeface="Segoe UI"/>
                <a:cs typeface="Arial"/>
              </a:rPr>
              <a:t> </a:t>
            </a:r>
            <a:r>
              <a:rPr lang="en-US" sz="1600">
                <a:latin typeface="Segoe UI"/>
                <a:cs typeface="Arial"/>
              </a:rPr>
              <a:t>provide</a:t>
            </a:r>
            <a:r>
              <a:rPr lang="en-US" sz="1600" spc="-35">
                <a:latin typeface="Segoe UI"/>
                <a:cs typeface="Arial"/>
              </a:rPr>
              <a:t> </a:t>
            </a:r>
            <a:r>
              <a:rPr lang="en-US" sz="1600">
                <a:latin typeface="Segoe UI"/>
                <a:cs typeface="Arial"/>
              </a:rPr>
              <a:t>additional</a:t>
            </a:r>
            <a:r>
              <a:rPr lang="en-US" sz="1600" spc="-40">
                <a:latin typeface="Segoe UI"/>
                <a:cs typeface="Arial"/>
              </a:rPr>
              <a:t> </a:t>
            </a:r>
            <a:r>
              <a:rPr lang="en-US" sz="1600">
                <a:latin typeface="Segoe UI"/>
                <a:cs typeface="Arial"/>
              </a:rPr>
              <a:t>resources</a:t>
            </a:r>
            <a:r>
              <a:rPr lang="en-US" sz="1600" spc="-30">
                <a:latin typeface="Segoe UI"/>
                <a:cs typeface="Arial"/>
              </a:rPr>
              <a:t> </a:t>
            </a:r>
            <a:r>
              <a:rPr lang="en-US" sz="1600">
                <a:latin typeface="Segoe UI"/>
                <a:cs typeface="Arial"/>
              </a:rPr>
              <a:t>to</a:t>
            </a:r>
            <a:r>
              <a:rPr lang="en-US" sz="1600" spc="-25">
                <a:latin typeface="Segoe UI"/>
                <a:cs typeface="Arial"/>
              </a:rPr>
              <a:t> </a:t>
            </a:r>
            <a:r>
              <a:rPr lang="en-US" sz="1600">
                <a:latin typeface="Segoe UI"/>
                <a:cs typeface="Arial"/>
              </a:rPr>
              <a:t>Sailors</a:t>
            </a:r>
            <a:r>
              <a:rPr lang="en-US" sz="1600" spc="-40">
                <a:latin typeface="Segoe UI"/>
                <a:cs typeface="Arial"/>
              </a:rPr>
              <a:t> </a:t>
            </a:r>
            <a:r>
              <a:rPr lang="en-US" sz="1600">
                <a:latin typeface="Segoe UI"/>
                <a:cs typeface="Arial"/>
              </a:rPr>
              <a:t>who</a:t>
            </a:r>
            <a:r>
              <a:rPr lang="en-US" sz="1600" spc="-20">
                <a:latin typeface="Segoe UI"/>
                <a:cs typeface="Arial"/>
              </a:rPr>
              <a:t> </a:t>
            </a:r>
            <a:r>
              <a:rPr lang="en-US" sz="1600">
                <a:latin typeface="Segoe UI"/>
                <a:cs typeface="Arial"/>
              </a:rPr>
              <a:t>accept</a:t>
            </a:r>
            <a:r>
              <a:rPr lang="en-US" sz="1600" spc="-25">
                <a:latin typeface="Segoe UI"/>
                <a:cs typeface="Arial"/>
              </a:rPr>
              <a:t> </a:t>
            </a:r>
            <a:r>
              <a:rPr lang="en-US" sz="1600">
                <a:latin typeface="Segoe UI"/>
                <a:cs typeface="Arial"/>
              </a:rPr>
              <a:t>the</a:t>
            </a:r>
            <a:r>
              <a:rPr lang="en-US" sz="1600" spc="-20">
                <a:latin typeface="Segoe UI"/>
                <a:cs typeface="Arial"/>
              </a:rPr>
              <a:t> </a:t>
            </a:r>
            <a:r>
              <a:rPr lang="en-US" sz="1600" spc="-10">
                <a:latin typeface="Segoe UI"/>
                <a:cs typeface="Arial"/>
              </a:rPr>
              <a:t>program.</a:t>
            </a:r>
          </a:p>
          <a:p>
            <a:pPr marL="296863" indent="-285750">
              <a:spcAft>
                <a:spcPts val="900"/>
              </a:spcAft>
              <a:buSzPct val="70000"/>
              <a:buFont typeface="System Font Regular"/>
              <a:buChar char="►"/>
            </a:pPr>
            <a:r>
              <a:rPr lang="en-US" sz="1600">
                <a:latin typeface="Segoe UI"/>
                <a:cs typeface="Arial"/>
              </a:rPr>
              <a:t>Promotes</a:t>
            </a:r>
            <a:r>
              <a:rPr lang="en-US" sz="1600" spc="-35">
                <a:latin typeface="Segoe UI"/>
                <a:cs typeface="Arial"/>
              </a:rPr>
              <a:t> </a:t>
            </a:r>
            <a:r>
              <a:rPr lang="en-US" sz="1600">
                <a:latin typeface="Segoe UI"/>
                <a:cs typeface="Arial"/>
              </a:rPr>
              <a:t>a</a:t>
            </a:r>
            <a:r>
              <a:rPr lang="en-US" sz="1600" spc="-35">
                <a:latin typeface="Segoe UI"/>
                <a:cs typeface="Arial"/>
              </a:rPr>
              <a:t> </a:t>
            </a:r>
            <a:r>
              <a:rPr lang="en-US" sz="1600">
                <a:latin typeface="Segoe UI"/>
                <a:cs typeface="Arial"/>
              </a:rPr>
              <a:t>collaborative</a:t>
            </a:r>
            <a:r>
              <a:rPr lang="en-US" sz="1600" spc="-65">
                <a:latin typeface="Segoe UI"/>
                <a:cs typeface="Arial"/>
              </a:rPr>
              <a:t> </a:t>
            </a:r>
            <a:r>
              <a:rPr lang="en-US" sz="1600">
                <a:latin typeface="Segoe UI"/>
                <a:cs typeface="Arial"/>
              </a:rPr>
              <a:t>relationship</a:t>
            </a:r>
            <a:r>
              <a:rPr lang="en-US" sz="1600" spc="-50">
                <a:latin typeface="Segoe UI"/>
                <a:cs typeface="Arial"/>
              </a:rPr>
              <a:t> </a:t>
            </a:r>
            <a:r>
              <a:rPr lang="en-US" sz="1600">
                <a:latin typeface="Segoe UI"/>
                <a:cs typeface="Arial"/>
              </a:rPr>
              <a:t>with</a:t>
            </a:r>
            <a:r>
              <a:rPr lang="en-US" sz="1600" spc="-35">
                <a:latin typeface="Segoe UI"/>
                <a:cs typeface="Arial"/>
              </a:rPr>
              <a:t> </a:t>
            </a:r>
            <a:r>
              <a:rPr lang="en-US" sz="1600" spc="-10">
                <a:latin typeface="Segoe UI"/>
                <a:cs typeface="Arial"/>
              </a:rPr>
              <a:t>healthcare </a:t>
            </a:r>
            <a:r>
              <a:rPr lang="en-US" sz="1600">
                <a:latin typeface="Segoe UI"/>
                <a:cs typeface="Arial"/>
              </a:rPr>
              <a:t>providers</a:t>
            </a:r>
            <a:r>
              <a:rPr lang="en-US" sz="1600" spc="-55">
                <a:latin typeface="Segoe UI"/>
                <a:cs typeface="Arial"/>
              </a:rPr>
              <a:t> </a:t>
            </a:r>
            <a:r>
              <a:rPr lang="en-US" sz="1600">
                <a:latin typeface="Segoe UI"/>
                <a:cs typeface="Arial"/>
              </a:rPr>
              <a:t>and</a:t>
            </a:r>
            <a:r>
              <a:rPr lang="en-US" sz="1600" spc="-35">
                <a:latin typeface="Segoe UI"/>
                <a:cs typeface="Arial"/>
              </a:rPr>
              <a:t> </a:t>
            </a:r>
            <a:r>
              <a:rPr lang="en-US" sz="1600">
                <a:latin typeface="Segoe UI"/>
                <a:cs typeface="Arial"/>
              </a:rPr>
              <a:t>command</a:t>
            </a:r>
            <a:r>
              <a:rPr lang="en-US" sz="1600" spc="-35">
                <a:latin typeface="Segoe UI"/>
                <a:cs typeface="Arial"/>
              </a:rPr>
              <a:t> </a:t>
            </a:r>
            <a:r>
              <a:rPr lang="en-US" sz="1600" spc="-10">
                <a:latin typeface="Segoe UI"/>
                <a:cs typeface="Arial"/>
              </a:rPr>
              <a:t>leadership</a:t>
            </a:r>
          </a:p>
          <a:p>
            <a:pPr marL="296863" indent="-285750">
              <a:spcAft>
                <a:spcPts val="900"/>
              </a:spcAft>
              <a:buSzPct val="70000"/>
              <a:buFont typeface="System Font Regular"/>
              <a:buChar char="►"/>
            </a:pPr>
            <a:r>
              <a:rPr lang="en-US" sz="1600">
                <a:latin typeface="Segoe UI"/>
                <a:cs typeface="Arial"/>
              </a:rPr>
              <a:t>Facilitates</a:t>
            </a:r>
            <a:r>
              <a:rPr lang="en-US" sz="1600" spc="-45">
                <a:latin typeface="Segoe UI"/>
                <a:cs typeface="Arial"/>
              </a:rPr>
              <a:t> </a:t>
            </a:r>
            <a:r>
              <a:rPr lang="en-US" sz="1600">
                <a:latin typeface="Segoe UI"/>
                <a:cs typeface="Arial"/>
              </a:rPr>
              <a:t>the</a:t>
            </a:r>
            <a:r>
              <a:rPr lang="en-US" sz="1600" spc="-20">
                <a:latin typeface="Segoe UI"/>
                <a:cs typeface="Arial"/>
              </a:rPr>
              <a:t> </a:t>
            </a:r>
            <a:r>
              <a:rPr lang="en-US" sz="1600" spc="-10">
                <a:latin typeface="Segoe UI"/>
                <a:cs typeface="Arial"/>
              </a:rPr>
              <a:t>coordination</a:t>
            </a:r>
            <a:r>
              <a:rPr lang="en-US" sz="1600" spc="-30">
                <a:latin typeface="Segoe UI"/>
                <a:cs typeface="Arial"/>
              </a:rPr>
              <a:t> </a:t>
            </a:r>
            <a:r>
              <a:rPr lang="en-US" sz="1600">
                <a:latin typeface="Segoe UI"/>
                <a:cs typeface="Arial"/>
              </a:rPr>
              <a:t>of</a:t>
            </a:r>
            <a:r>
              <a:rPr lang="en-US" sz="1600" spc="409">
                <a:latin typeface="Segoe UI"/>
                <a:cs typeface="Arial"/>
              </a:rPr>
              <a:t> </a:t>
            </a:r>
            <a:r>
              <a:rPr lang="en-US" sz="1600">
                <a:latin typeface="Segoe UI"/>
                <a:cs typeface="Arial"/>
              </a:rPr>
              <a:t>additional</a:t>
            </a:r>
            <a:r>
              <a:rPr lang="en-US" sz="1600" spc="-35">
                <a:latin typeface="Segoe UI"/>
                <a:cs typeface="Arial"/>
              </a:rPr>
              <a:t> </a:t>
            </a:r>
            <a:r>
              <a:rPr lang="en-US" sz="1600">
                <a:latin typeface="Segoe UI"/>
                <a:cs typeface="Arial"/>
              </a:rPr>
              <a:t>resources</a:t>
            </a:r>
            <a:r>
              <a:rPr lang="en-US" sz="1600" spc="-15">
                <a:latin typeface="Segoe UI"/>
                <a:cs typeface="Arial"/>
              </a:rPr>
              <a:t> </a:t>
            </a:r>
            <a:r>
              <a:rPr lang="en-US" sz="1600" spc="-25">
                <a:latin typeface="Segoe UI"/>
                <a:cs typeface="Arial"/>
              </a:rPr>
              <a:t>for </a:t>
            </a:r>
            <a:r>
              <a:rPr lang="en-US" sz="1600">
                <a:latin typeface="Segoe UI"/>
                <a:cs typeface="Arial"/>
              </a:rPr>
              <a:t>Sailors</a:t>
            </a:r>
            <a:r>
              <a:rPr lang="en-US" sz="1600" spc="-70">
                <a:latin typeface="Segoe UI"/>
                <a:cs typeface="Arial"/>
              </a:rPr>
              <a:t> </a:t>
            </a:r>
            <a:r>
              <a:rPr lang="en-US" sz="1600">
                <a:latin typeface="Segoe UI"/>
                <a:cs typeface="Arial"/>
              </a:rPr>
              <a:t>beyond</a:t>
            </a:r>
            <a:r>
              <a:rPr lang="en-US" sz="1600" spc="-35">
                <a:latin typeface="Segoe UI"/>
                <a:cs typeface="Arial"/>
              </a:rPr>
              <a:t> </a:t>
            </a:r>
            <a:r>
              <a:rPr lang="en-US" sz="1600">
                <a:latin typeface="Segoe UI"/>
                <a:cs typeface="Arial"/>
              </a:rPr>
              <a:t>medical</a:t>
            </a:r>
            <a:r>
              <a:rPr lang="en-US" sz="1600" spc="-65">
                <a:latin typeface="Segoe UI"/>
                <a:cs typeface="Arial"/>
              </a:rPr>
              <a:t> </a:t>
            </a:r>
            <a:r>
              <a:rPr lang="en-US" sz="1600">
                <a:latin typeface="Segoe UI"/>
                <a:cs typeface="Arial"/>
              </a:rPr>
              <a:t>intervention</a:t>
            </a:r>
            <a:r>
              <a:rPr lang="en-US" sz="1600" spc="-65">
                <a:latin typeface="Segoe UI"/>
                <a:cs typeface="Arial"/>
              </a:rPr>
              <a:t> </a:t>
            </a:r>
            <a:r>
              <a:rPr lang="en-US" sz="1600">
                <a:latin typeface="Segoe UI"/>
                <a:cs typeface="Arial"/>
              </a:rPr>
              <a:t>to</a:t>
            </a:r>
            <a:r>
              <a:rPr lang="en-US" sz="1600" spc="-45">
                <a:latin typeface="Segoe UI"/>
                <a:cs typeface="Arial"/>
              </a:rPr>
              <a:t> </a:t>
            </a:r>
            <a:r>
              <a:rPr lang="en-US" sz="1600">
                <a:latin typeface="Segoe UI"/>
                <a:cs typeface="Arial"/>
              </a:rPr>
              <a:t>promote</a:t>
            </a:r>
            <a:r>
              <a:rPr lang="en-US" sz="1600" spc="-40">
                <a:latin typeface="Segoe UI"/>
                <a:cs typeface="Arial"/>
              </a:rPr>
              <a:t> </a:t>
            </a:r>
            <a:r>
              <a:rPr lang="en-US" sz="1600" spc="-10">
                <a:latin typeface="Segoe UI"/>
                <a:cs typeface="Arial"/>
              </a:rPr>
              <a:t>ongoing </a:t>
            </a:r>
            <a:r>
              <a:rPr lang="en-US" sz="1600">
                <a:latin typeface="Segoe UI"/>
                <a:cs typeface="Arial"/>
              </a:rPr>
              <a:t>recovery</a:t>
            </a:r>
            <a:r>
              <a:rPr lang="en-US" sz="1600" spc="-25">
                <a:latin typeface="Segoe UI"/>
                <a:cs typeface="Arial"/>
              </a:rPr>
              <a:t> </a:t>
            </a:r>
            <a:r>
              <a:rPr lang="en-US" sz="1600">
                <a:latin typeface="Segoe UI"/>
                <a:cs typeface="Arial"/>
              </a:rPr>
              <a:t>and</a:t>
            </a:r>
            <a:r>
              <a:rPr lang="en-US" sz="1600" spc="-40">
                <a:latin typeface="Segoe UI"/>
                <a:cs typeface="Arial"/>
              </a:rPr>
              <a:t> </a:t>
            </a:r>
            <a:r>
              <a:rPr lang="en-US" sz="1600" spc="-10">
                <a:latin typeface="Segoe UI"/>
                <a:cs typeface="Arial"/>
              </a:rPr>
              <a:t>success.</a:t>
            </a:r>
            <a:endParaRPr lang="en-US" sz="1600">
              <a:latin typeface="Aptos" panose="020B0004020202020204" pitchFamily="34" charset="0"/>
              <a:cs typeface="Arial"/>
            </a:endParaRPr>
          </a:p>
          <a:p>
            <a:pPr marL="574675" indent="-287338">
              <a:spcAft>
                <a:spcPts val="900"/>
              </a:spcAft>
              <a:buSzPct val="100000"/>
              <a:buFont typeface="System Font Regular"/>
              <a:buChar char="⎻"/>
            </a:pPr>
            <a:endParaRPr lang="en-US" sz="1600" spc="-10">
              <a:latin typeface="Segoe UI"/>
              <a:cs typeface="Arial"/>
            </a:endParaRPr>
          </a:p>
          <a:p>
            <a:pPr marL="574675" indent="-287338">
              <a:spcAft>
                <a:spcPts val="900"/>
              </a:spcAft>
              <a:buSzPct val="100000"/>
              <a:buFont typeface="System Font Regular"/>
              <a:buChar char="⎻"/>
            </a:pPr>
            <a:endParaRPr lang="en-US" sz="1600">
              <a:latin typeface="Segoe UI"/>
              <a:cs typeface="Arial"/>
            </a:endParaRPr>
          </a:p>
          <a:p>
            <a:pPr marL="297815" marR="5080" indent="-285750">
              <a:spcBef>
                <a:spcPts val="1025"/>
              </a:spcBef>
              <a:spcAft>
                <a:spcPts val="900"/>
              </a:spcAft>
              <a:buSzPct val="70000"/>
              <a:buFont typeface="System Font Regular"/>
              <a:buChar char="►"/>
              <a:tabLst>
                <a:tab pos="225425" algn="l"/>
              </a:tabLst>
            </a:pPr>
            <a:endParaRPr lang="en-US" sz="1600">
              <a:latin typeface="Segoe UI"/>
              <a:cs typeface="Arial"/>
            </a:endParaRPr>
          </a:p>
        </p:txBody>
      </p:sp>
      <p:sp>
        <p:nvSpPr>
          <p:cNvPr id="13" name="Rectangle 12">
            <a:extLst>
              <a:ext uri="{FF2B5EF4-FFF2-40B4-BE49-F238E27FC236}">
                <a16:creationId xmlns:a16="http://schemas.microsoft.com/office/drawing/2014/main" id="{A0906909-2512-9A61-CA98-195D73811087}"/>
              </a:ext>
            </a:extLst>
          </p:cNvPr>
          <p:cNvSpPr/>
          <p:nvPr/>
        </p:nvSpPr>
        <p:spPr>
          <a:xfrm>
            <a:off x="8796269" y="2638098"/>
            <a:ext cx="3103809" cy="2899818"/>
          </a:xfrm>
          <a:prstGeom prst="rect">
            <a:avLst/>
          </a:prstGeom>
          <a:no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7297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4315C-5853-BF59-F5DC-306605761A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7D5B73-41E3-43D4-F2FD-A4C02C6928EC}"/>
              </a:ext>
            </a:extLst>
          </p:cNvPr>
          <p:cNvSpPr>
            <a:spLocks noGrp="1"/>
          </p:cNvSpPr>
          <p:nvPr>
            <p:ph type="title"/>
          </p:nvPr>
        </p:nvSpPr>
        <p:spPr>
          <a:xfrm>
            <a:off x="864818" y="375300"/>
            <a:ext cx="10515600" cy="1325563"/>
          </a:xfrm>
        </p:spPr>
        <p:txBody>
          <a:bodyPr/>
          <a:lstStyle/>
          <a:p>
            <a:r>
              <a:rPr lang="en-US" sz="4400" b="1">
                <a:solidFill>
                  <a:schemeClr val="bg1"/>
                </a:solidFill>
                <a:latin typeface="Franklin Gothic Medium" panose="020B0603020102020204" pitchFamily="34" charset="0"/>
                <a:cs typeface="Segoe UI"/>
              </a:rPr>
              <a:t>SAIL: Things you should know</a:t>
            </a:r>
            <a:endParaRPr lang="en-US" b="1">
              <a:solidFill>
                <a:schemeClr val="bg1"/>
              </a:solidFill>
              <a:latin typeface="Franklin Gothic Medium" panose="020B0603020102020204" pitchFamily="34" charset="0"/>
              <a:cs typeface="Segoe UI"/>
            </a:endParaRPr>
          </a:p>
        </p:txBody>
      </p:sp>
      <p:sp>
        <p:nvSpPr>
          <p:cNvPr id="11" name="object 3">
            <a:extLst>
              <a:ext uri="{FF2B5EF4-FFF2-40B4-BE49-F238E27FC236}">
                <a16:creationId xmlns:a16="http://schemas.microsoft.com/office/drawing/2014/main" id="{D2D2BE75-681F-3993-3BF0-769CBE55B22D}"/>
              </a:ext>
            </a:extLst>
          </p:cNvPr>
          <p:cNvSpPr txBox="1"/>
          <p:nvPr/>
        </p:nvSpPr>
        <p:spPr>
          <a:xfrm>
            <a:off x="622986" y="2011020"/>
            <a:ext cx="6940538" cy="3826047"/>
          </a:xfrm>
          <a:prstGeom prst="rect">
            <a:avLst/>
          </a:prstGeom>
        </p:spPr>
        <p:txBody>
          <a:bodyPr vert="horz" wrap="square" lIns="0" tIns="40005" rIns="0" bIns="0" rtlCol="0" anchor="t">
            <a:spAutoFit/>
          </a:bodyPr>
          <a:lstStyle/>
          <a:p>
            <a:pPr marL="298450" marR="5080" indent="-285750">
              <a:spcBef>
                <a:spcPts val="315"/>
              </a:spcBef>
              <a:spcAft>
                <a:spcPts val="900"/>
              </a:spcAft>
              <a:buSzPct val="70000"/>
              <a:buFont typeface="System Font Regular"/>
              <a:buChar char="►"/>
              <a:tabLst>
                <a:tab pos="241300" algn="l"/>
              </a:tabLst>
            </a:pPr>
            <a:r>
              <a:rPr sz="1800" spc="20">
                <a:latin typeface="Segoe UI"/>
                <a:cs typeface="Arial"/>
              </a:rPr>
              <a:t>Commands are responsible to refer all Sailors who experienced SRBs to the SAIL program per </a:t>
            </a:r>
            <a:r>
              <a:rPr sz="1800" u="sng" spc="20">
                <a:solidFill>
                  <a:srgbClr val="049AF9"/>
                </a:solidFill>
                <a:uFill>
                  <a:solidFill>
                    <a:srgbClr val="049AF9"/>
                  </a:solidFill>
                </a:uFill>
                <a:latin typeface="Segoe UI"/>
                <a:cs typeface="Arial"/>
                <a:hlinkClick r:id="rId2"/>
              </a:rPr>
              <a:t>NAVADMIN 027/17</a:t>
            </a:r>
            <a:r>
              <a:rPr sz="1800" u="none" spc="20">
                <a:latin typeface="Segoe UI"/>
                <a:cs typeface="Arial"/>
              </a:rPr>
              <a:t>. Participation in SAIL services is entirely up to the Sailor.</a:t>
            </a:r>
            <a:endParaRPr lang="en-US" sz="1800" spc="20">
              <a:latin typeface="Segoe UI"/>
              <a:cs typeface="Arial"/>
            </a:endParaRPr>
          </a:p>
          <a:p>
            <a:pPr marL="298450" indent="-285750">
              <a:spcAft>
                <a:spcPts val="900"/>
              </a:spcAft>
              <a:buSzPct val="70000"/>
              <a:buFont typeface="System Font Regular"/>
              <a:buChar char="►"/>
              <a:tabLst>
                <a:tab pos="240665" algn="l"/>
              </a:tabLst>
            </a:pPr>
            <a:r>
              <a:rPr sz="1800" spc="20">
                <a:latin typeface="Segoe UI"/>
                <a:cs typeface="Arial"/>
              </a:rPr>
              <a:t>SPCs are responsible for submitting SAIL referrals.</a:t>
            </a:r>
          </a:p>
          <a:p>
            <a:pPr marL="298450" marR="356870" indent="-285750">
              <a:spcAft>
                <a:spcPts val="900"/>
              </a:spcAft>
              <a:buSzPct val="70000"/>
              <a:buFont typeface="System Font Regular"/>
              <a:buChar char="►"/>
              <a:tabLst>
                <a:tab pos="241300" algn="l"/>
              </a:tabLst>
            </a:pPr>
            <a:r>
              <a:rPr sz="1800" spc="20">
                <a:latin typeface="Segoe UI"/>
                <a:cs typeface="Arial"/>
              </a:rPr>
              <a:t>Only the assigned SAIL Case Manager can offer participation and conduct caring contacts.</a:t>
            </a:r>
          </a:p>
          <a:p>
            <a:pPr marL="298450" marR="544830" indent="-285750">
              <a:spcAft>
                <a:spcPts val="900"/>
              </a:spcAft>
              <a:buSzPct val="70000"/>
              <a:buFont typeface="System Font Regular"/>
              <a:buChar char="►"/>
              <a:tabLst>
                <a:tab pos="241300" algn="l"/>
              </a:tabLst>
            </a:pPr>
            <a:r>
              <a:rPr sz="1800" spc="20">
                <a:latin typeface="Segoe UI"/>
                <a:cs typeface="Arial"/>
              </a:rPr>
              <a:t>Details about the Sailor’s SRB or other circumstances are not included in the SAIL referral and are not shared with the SAIL Case Manager.</a:t>
            </a:r>
            <a:endParaRPr lang="en-US" sz="1800" spc="20">
              <a:latin typeface="Segoe UI"/>
              <a:cs typeface="Arial"/>
            </a:endParaRPr>
          </a:p>
          <a:p>
            <a:pPr marL="298450" marR="544830" indent="-285750">
              <a:spcAft>
                <a:spcPts val="900"/>
              </a:spcAft>
              <a:buSzPct val="70000"/>
              <a:buFont typeface="System Font Regular"/>
              <a:buChar char="►"/>
              <a:tabLst>
                <a:tab pos="241300" algn="l"/>
              </a:tabLst>
            </a:pPr>
            <a:r>
              <a:rPr lang="en-US" sz="1800" spc="20">
                <a:latin typeface="Segoe UI"/>
                <a:cs typeface="Arial"/>
              </a:rPr>
              <a:t>Providers, leaders and Command Resilience Team members should be knowledgeable about SAIL so that they can encourage Sailors to accept the services.</a:t>
            </a:r>
          </a:p>
        </p:txBody>
      </p:sp>
      <p:sp>
        <p:nvSpPr>
          <p:cNvPr id="15" name="Rectangle 14">
            <a:extLst>
              <a:ext uri="{FF2B5EF4-FFF2-40B4-BE49-F238E27FC236}">
                <a16:creationId xmlns:a16="http://schemas.microsoft.com/office/drawing/2014/main" id="{666223AD-7C4A-48FE-447F-FE42DBC09BDD}"/>
              </a:ext>
            </a:extLst>
          </p:cNvPr>
          <p:cNvSpPr/>
          <p:nvPr/>
        </p:nvSpPr>
        <p:spPr>
          <a:xfrm>
            <a:off x="7888701" y="1943684"/>
            <a:ext cx="3743864" cy="40472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16803CB-9A37-D316-0521-9E71391445C7}"/>
              </a:ext>
            </a:extLst>
          </p:cNvPr>
          <p:cNvSpPr txBox="1"/>
          <p:nvPr/>
        </p:nvSpPr>
        <p:spPr>
          <a:xfrm>
            <a:off x="7888700" y="2199069"/>
            <a:ext cx="3726611" cy="430887"/>
          </a:xfrm>
          <a:prstGeom prst="rect">
            <a:avLst/>
          </a:prstGeom>
          <a:noFill/>
        </p:spPr>
        <p:txBody>
          <a:bodyPr wrap="square">
            <a:spAutoFit/>
          </a:bodyPr>
          <a:lstStyle/>
          <a:p>
            <a:pPr algn="ctr">
              <a:lnSpc>
                <a:spcPct val="100000"/>
              </a:lnSpc>
              <a:spcBef>
                <a:spcPts val="795"/>
              </a:spcBef>
            </a:pPr>
            <a:r>
              <a:rPr lang="en-US" sz="2200" b="1">
                <a:latin typeface="Segoe UI" panose="020B0502040204020203" pitchFamily="34" charset="0"/>
                <a:cs typeface="Segoe UI" panose="020B0502040204020203" pitchFamily="34" charset="0"/>
              </a:rPr>
              <a:t>WHY</a:t>
            </a:r>
            <a:r>
              <a:rPr lang="en-US" sz="2200" b="1" spc="-45">
                <a:latin typeface="Segoe UI" panose="020B0502040204020203" pitchFamily="34" charset="0"/>
                <a:cs typeface="Segoe UI" panose="020B0502040204020203" pitchFamily="34" charset="0"/>
              </a:rPr>
              <a:t> </a:t>
            </a:r>
            <a:r>
              <a:rPr lang="en-US" sz="2200" b="1" spc="-10">
                <a:latin typeface="Segoe UI" panose="020B0502040204020203" pitchFamily="34" charset="0"/>
                <a:cs typeface="Segoe UI" panose="020B0502040204020203" pitchFamily="34" charset="0"/>
              </a:rPr>
              <a:t>SAIL?</a:t>
            </a:r>
            <a:endParaRPr lang="en-US" sz="2200">
              <a:latin typeface="Segoe UI" panose="020B0502040204020203" pitchFamily="34" charset="0"/>
              <a:cs typeface="Segoe UI" panose="020B0502040204020203" pitchFamily="34" charset="0"/>
            </a:endParaRPr>
          </a:p>
        </p:txBody>
      </p:sp>
      <p:graphicFrame>
        <p:nvGraphicFramePr>
          <p:cNvPr id="17" name="Table 16">
            <a:extLst>
              <a:ext uri="{FF2B5EF4-FFF2-40B4-BE49-F238E27FC236}">
                <a16:creationId xmlns:a16="http://schemas.microsoft.com/office/drawing/2014/main" id="{129CB21C-91BC-0AB8-66FC-4FD756CEB367}"/>
              </a:ext>
            </a:extLst>
          </p:cNvPr>
          <p:cNvGraphicFramePr>
            <a:graphicFrameLocks noGrp="1"/>
          </p:cNvGraphicFramePr>
          <p:nvPr>
            <p:extLst>
              <p:ext uri="{D42A27DB-BD31-4B8C-83A1-F6EECF244321}">
                <p14:modId xmlns:p14="http://schemas.microsoft.com/office/powerpoint/2010/main" val="3940878733"/>
              </p:ext>
            </p:extLst>
          </p:nvPr>
        </p:nvGraphicFramePr>
        <p:xfrm>
          <a:off x="8078071" y="2585897"/>
          <a:ext cx="3336337" cy="3168512"/>
        </p:xfrm>
        <a:graphic>
          <a:graphicData uri="http://schemas.openxmlformats.org/drawingml/2006/table">
            <a:tbl>
              <a:tblPr firstRow="1" bandRow="1">
                <a:tableStyleId>{5C22544A-7EE6-4342-B048-85BDC9FD1C3A}</a:tableStyleId>
              </a:tblPr>
              <a:tblGrid>
                <a:gridCol w="3336337">
                  <a:extLst>
                    <a:ext uri="{9D8B030D-6E8A-4147-A177-3AD203B41FA5}">
                      <a16:colId xmlns:a16="http://schemas.microsoft.com/office/drawing/2014/main" val="3506539826"/>
                    </a:ext>
                  </a:extLst>
                </a:gridCol>
              </a:tblGrid>
              <a:tr h="884236">
                <a:tc>
                  <a:txBody>
                    <a:bodyPr/>
                    <a:lstStyle/>
                    <a:p>
                      <a:pPr marL="85725" marR="94615">
                        <a:spcBef>
                          <a:spcPts val="1055"/>
                        </a:spcBef>
                        <a:spcAft>
                          <a:spcPts val="1200"/>
                        </a:spcAft>
                      </a:pPr>
                      <a:r>
                        <a:rPr lang="en-US" sz="1500" b="0">
                          <a:solidFill>
                            <a:schemeClr val="tx1"/>
                          </a:solidFill>
                          <a:latin typeface="Segoe UI" panose="020B0502040204020203" pitchFamily="34" charset="0"/>
                          <a:cs typeface="Segoe UI" panose="020B0502040204020203" pitchFamily="34" charset="0"/>
                        </a:rPr>
                        <a:t>Previous</a:t>
                      </a:r>
                      <a:r>
                        <a:rPr lang="en-US" sz="1500" b="0" spc="-30">
                          <a:solidFill>
                            <a:schemeClr val="tx1"/>
                          </a:solidFill>
                          <a:latin typeface="Segoe UI" panose="020B0502040204020203" pitchFamily="34" charset="0"/>
                          <a:cs typeface="Segoe UI" panose="020B0502040204020203" pitchFamily="34" charset="0"/>
                        </a:rPr>
                        <a:t> </a:t>
                      </a:r>
                      <a:r>
                        <a:rPr lang="en-US" sz="1500" b="0" spc="-10">
                          <a:solidFill>
                            <a:schemeClr val="tx1"/>
                          </a:solidFill>
                          <a:latin typeface="Segoe UI" panose="020B0502040204020203" pitchFamily="34" charset="0"/>
                          <a:cs typeface="Segoe UI" panose="020B0502040204020203" pitchFamily="34" charset="0"/>
                        </a:rPr>
                        <a:t>suicide-</a:t>
                      </a:r>
                      <a:r>
                        <a:rPr lang="en-US" sz="1500" b="0">
                          <a:solidFill>
                            <a:schemeClr val="tx1"/>
                          </a:solidFill>
                          <a:latin typeface="Segoe UI" panose="020B0502040204020203" pitchFamily="34" charset="0"/>
                          <a:cs typeface="Segoe UI" panose="020B0502040204020203" pitchFamily="34" charset="0"/>
                        </a:rPr>
                        <a:t>related</a:t>
                      </a:r>
                      <a:r>
                        <a:rPr lang="en-US" sz="1500" b="0" spc="-35">
                          <a:solidFill>
                            <a:schemeClr val="tx1"/>
                          </a:solidFill>
                          <a:latin typeface="Segoe UI" panose="020B0502040204020203" pitchFamily="34" charset="0"/>
                          <a:cs typeface="Segoe UI" panose="020B0502040204020203" pitchFamily="34" charset="0"/>
                        </a:rPr>
                        <a:t> </a:t>
                      </a:r>
                      <a:r>
                        <a:rPr lang="en-US" sz="1500" b="0" spc="-10">
                          <a:solidFill>
                            <a:schemeClr val="tx1"/>
                          </a:solidFill>
                          <a:latin typeface="Segoe UI" panose="020B0502040204020203" pitchFamily="34" charset="0"/>
                          <a:cs typeface="Segoe UI" panose="020B0502040204020203" pitchFamily="34" charset="0"/>
                        </a:rPr>
                        <a:t>behavior </a:t>
                      </a:r>
                      <a:r>
                        <a:rPr lang="en-US" sz="1500" b="0">
                          <a:solidFill>
                            <a:schemeClr val="tx1"/>
                          </a:solidFill>
                          <a:latin typeface="Segoe UI" panose="020B0502040204020203" pitchFamily="34" charset="0"/>
                          <a:cs typeface="Segoe UI" panose="020B0502040204020203" pitchFamily="34" charset="0"/>
                        </a:rPr>
                        <a:t>(SRB)</a:t>
                      </a:r>
                      <a:r>
                        <a:rPr lang="en-US" sz="1500" b="0" spc="-25">
                          <a:solidFill>
                            <a:schemeClr val="tx1"/>
                          </a:solidFill>
                          <a:latin typeface="Segoe UI" panose="020B0502040204020203" pitchFamily="34" charset="0"/>
                          <a:cs typeface="Segoe UI" panose="020B0502040204020203" pitchFamily="34" charset="0"/>
                        </a:rPr>
                        <a:t> </a:t>
                      </a:r>
                      <a:r>
                        <a:rPr lang="en-US" sz="1500" b="0" spc="-10">
                          <a:solidFill>
                            <a:schemeClr val="tx1"/>
                          </a:solidFill>
                          <a:latin typeface="Segoe UI" panose="020B0502040204020203" pitchFamily="34" charset="0"/>
                          <a:cs typeface="Segoe UI" panose="020B0502040204020203" pitchFamily="34" charset="0"/>
                        </a:rPr>
                        <a:t>significantly</a:t>
                      </a:r>
                      <a:r>
                        <a:rPr lang="en-US" sz="1500" b="0" spc="-35">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increases</a:t>
                      </a:r>
                      <a:r>
                        <a:rPr lang="en-US" sz="1500" b="0" spc="-30">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the</a:t>
                      </a:r>
                      <a:r>
                        <a:rPr lang="en-US" sz="1500" b="0" spc="-35">
                          <a:solidFill>
                            <a:schemeClr val="tx1"/>
                          </a:solidFill>
                          <a:latin typeface="Segoe UI" panose="020B0502040204020203" pitchFamily="34" charset="0"/>
                          <a:cs typeface="Segoe UI" panose="020B0502040204020203" pitchFamily="34" charset="0"/>
                        </a:rPr>
                        <a:t> </a:t>
                      </a:r>
                      <a:r>
                        <a:rPr lang="en-US" sz="1500" b="0" spc="-20">
                          <a:solidFill>
                            <a:schemeClr val="tx1"/>
                          </a:solidFill>
                          <a:latin typeface="Segoe UI" panose="020B0502040204020203" pitchFamily="34" charset="0"/>
                          <a:cs typeface="Segoe UI" panose="020B0502040204020203" pitchFamily="34" charset="0"/>
                        </a:rPr>
                        <a:t>risk </a:t>
                      </a:r>
                      <a:r>
                        <a:rPr lang="en-US" sz="1500" b="0">
                          <a:solidFill>
                            <a:schemeClr val="tx1"/>
                          </a:solidFill>
                          <a:latin typeface="Segoe UI" panose="020B0502040204020203" pitchFamily="34" charset="0"/>
                          <a:cs typeface="Segoe UI" panose="020B0502040204020203" pitchFamily="34" charset="0"/>
                        </a:rPr>
                        <a:t>of</a:t>
                      </a:r>
                      <a:r>
                        <a:rPr lang="en-US" sz="1500" b="0" spc="-25">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future</a:t>
                      </a:r>
                      <a:r>
                        <a:rPr lang="en-US" sz="1500" b="0" spc="-25">
                          <a:solidFill>
                            <a:schemeClr val="tx1"/>
                          </a:solidFill>
                          <a:latin typeface="Segoe UI" panose="020B0502040204020203" pitchFamily="34" charset="0"/>
                          <a:cs typeface="Segoe UI" panose="020B0502040204020203" pitchFamily="34" charset="0"/>
                        </a:rPr>
                        <a:t> </a:t>
                      </a:r>
                      <a:r>
                        <a:rPr lang="en-US" sz="1500" b="0" spc="-10">
                          <a:solidFill>
                            <a:schemeClr val="tx1"/>
                          </a:solidFill>
                          <a:latin typeface="Segoe UI" panose="020B0502040204020203" pitchFamily="34" charset="0"/>
                          <a:cs typeface="Segoe UI" panose="020B0502040204020203" pitchFamily="34" charset="0"/>
                        </a:rPr>
                        <a:t>suicide.</a:t>
                      </a:r>
                      <a:endParaRPr lang="en-US" sz="1500" b="0">
                        <a:solidFill>
                          <a:schemeClr val="tx1"/>
                        </a:solidFill>
                        <a:latin typeface="Segoe UI" panose="020B0502040204020203" pitchFamily="34" charset="0"/>
                        <a:cs typeface="Segoe UI" panose="020B0502040204020203" pitchFamily="34" charset="0"/>
                      </a:endParaRPr>
                    </a:p>
                  </a:txBody>
                  <a:tcPr anchor="ctr">
                    <a:lnL w="19050" cap="flat" cmpd="sng" algn="ctr">
                      <a:noFill/>
                      <a:prstDash val="sys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2881287"/>
                  </a:ext>
                </a:extLst>
              </a:tr>
              <a:tr h="884236">
                <a:tc>
                  <a:txBody>
                    <a:bodyPr/>
                    <a:lstStyle/>
                    <a:p>
                      <a:pPr marL="85725" marR="124460">
                        <a:spcAft>
                          <a:spcPts val="1200"/>
                        </a:spcAft>
                      </a:pPr>
                      <a:r>
                        <a:rPr lang="en-US" sz="1500" b="0">
                          <a:solidFill>
                            <a:schemeClr val="tx1"/>
                          </a:solidFill>
                          <a:latin typeface="Segoe UI" panose="020B0502040204020203" pitchFamily="34" charset="0"/>
                          <a:cs typeface="Segoe UI" panose="020B0502040204020203" pitchFamily="34" charset="0"/>
                        </a:rPr>
                        <a:t>In 2016, Approximately</a:t>
                      </a:r>
                      <a:r>
                        <a:rPr lang="en-US" sz="1500" b="0" spc="-45">
                          <a:solidFill>
                            <a:schemeClr val="tx1"/>
                          </a:solidFill>
                          <a:latin typeface="Segoe UI" panose="020B0502040204020203" pitchFamily="34" charset="0"/>
                          <a:cs typeface="Segoe UI" panose="020B0502040204020203" pitchFamily="34" charset="0"/>
                        </a:rPr>
                        <a:t> 40</a:t>
                      </a:r>
                      <a:r>
                        <a:rPr lang="en-US" sz="1500" b="0">
                          <a:solidFill>
                            <a:schemeClr val="tx1"/>
                          </a:solidFill>
                          <a:latin typeface="Segoe UI" panose="020B0502040204020203" pitchFamily="34" charset="0"/>
                          <a:cs typeface="Segoe UI" panose="020B0502040204020203" pitchFamily="34" charset="0"/>
                        </a:rPr>
                        <a:t>%</a:t>
                      </a:r>
                      <a:r>
                        <a:rPr lang="en-US" sz="1500" b="0" spc="-40">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of</a:t>
                      </a:r>
                      <a:r>
                        <a:rPr lang="en-US" sz="1500" b="0" spc="-30">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Sailors</a:t>
                      </a:r>
                      <a:r>
                        <a:rPr lang="en-US" sz="1500" b="0" spc="-40">
                          <a:solidFill>
                            <a:schemeClr val="tx1"/>
                          </a:solidFill>
                          <a:latin typeface="Segoe UI" panose="020B0502040204020203" pitchFamily="34" charset="0"/>
                          <a:cs typeface="Segoe UI" panose="020B0502040204020203" pitchFamily="34" charset="0"/>
                        </a:rPr>
                        <a:t> </a:t>
                      </a:r>
                      <a:r>
                        <a:rPr lang="en-US" sz="1500" b="0" spc="-25">
                          <a:solidFill>
                            <a:schemeClr val="tx1"/>
                          </a:solidFill>
                          <a:latin typeface="Segoe UI" panose="020B0502040204020203" pitchFamily="34" charset="0"/>
                          <a:cs typeface="Segoe UI" panose="020B0502040204020203" pitchFamily="34" charset="0"/>
                        </a:rPr>
                        <a:t>who </a:t>
                      </a:r>
                      <a:r>
                        <a:rPr lang="en-US" sz="1500" b="0">
                          <a:solidFill>
                            <a:schemeClr val="tx1"/>
                          </a:solidFill>
                          <a:latin typeface="Segoe UI" panose="020B0502040204020203" pitchFamily="34" charset="0"/>
                          <a:cs typeface="Segoe UI" panose="020B0502040204020203" pitchFamily="34" charset="0"/>
                        </a:rPr>
                        <a:t>died</a:t>
                      </a:r>
                      <a:r>
                        <a:rPr lang="en-US" sz="1500" b="0" spc="-45">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by</a:t>
                      </a:r>
                      <a:r>
                        <a:rPr lang="en-US" sz="1500" b="0" spc="-15">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suicide</a:t>
                      </a:r>
                      <a:r>
                        <a:rPr lang="en-US" sz="1500" b="0" spc="-30">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had</a:t>
                      </a:r>
                      <a:r>
                        <a:rPr lang="en-US" sz="1500" b="0" spc="-45">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a</a:t>
                      </a:r>
                      <a:r>
                        <a:rPr lang="en-US" sz="1500" b="0" spc="-25">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previous</a:t>
                      </a:r>
                      <a:r>
                        <a:rPr lang="en-US" sz="1500" b="0" spc="-30">
                          <a:solidFill>
                            <a:schemeClr val="tx1"/>
                          </a:solidFill>
                          <a:latin typeface="Segoe UI" panose="020B0502040204020203" pitchFamily="34" charset="0"/>
                          <a:cs typeface="Segoe UI" panose="020B0502040204020203" pitchFamily="34" charset="0"/>
                        </a:rPr>
                        <a:t> </a:t>
                      </a:r>
                      <a:r>
                        <a:rPr lang="en-US" sz="1500" b="0" spc="-20">
                          <a:solidFill>
                            <a:schemeClr val="tx1"/>
                          </a:solidFill>
                          <a:latin typeface="Segoe UI" panose="020B0502040204020203" pitchFamily="34" charset="0"/>
                          <a:cs typeface="Segoe UI" panose="020B0502040204020203" pitchFamily="34" charset="0"/>
                        </a:rPr>
                        <a:t>SRB.</a:t>
                      </a:r>
                      <a:endParaRPr lang="en-US" sz="1500" b="0">
                        <a:solidFill>
                          <a:schemeClr val="tx1"/>
                        </a:solidFill>
                        <a:latin typeface="Segoe UI" panose="020B0502040204020203" pitchFamily="34" charset="0"/>
                        <a:cs typeface="Segoe UI" panose="020B0502040204020203" pitchFamily="34" charset="0"/>
                      </a:endParaRPr>
                    </a:p>
                  </a:txBody>
                  <a:tcPr anchor="ctr">
                    <a:lnL w="19050" cap="flat" cmpd="sng" algn="ctr">
                      <a:noFill/>
                      <a:prstDash val="sys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7342707"/>
                  </a:ext>
                </a:extLst>
              </a:tr>
              <a:tr h="1400040">
                <a:tc>
                  <a:txBody>
                    <a:bodyPr/>
                    <a:lstStyle/>
                    <a:p>
                      <a:pPr marL="85725" marR="320040">
                        <a:spcAft>
                          <a:spcPts val="1200"/>
                        </a:spcAft>
                      </a:pPr>
                      <a:r>
                        <a:rPr lang="en-US" sz="1500" b="0" spc="-10">
                          <a:solidFill>
                            <a:schemeClr val="tx1"/>
                          </a:solidFill>
                          <a:latin typeface="Segoe UI" panose="020B0502040204020203" pitchFamily="34" charset="0"/>
                          <a:cs typeface="Segoe UI" panose="020B0502040204020203" pitchFamily="34" charset="0"/>
                        </a:rPr>
                        <a:t>Maintaining</a:t>
                      </a:r>
                      <a:r>
                        <a:rPr lang="en-US" sz="1500" b="0" spc="-45">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contact</a:t>
                      </a:r>
                      <a:r>
                        <a:rPr lang="en-US" sz="1500" b="0" spc="-5">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with</a:t>
                      </a:r>
                      <a:r>
                        <a:rPr lang="en-US" sz="1500" b="0" spc="5">
                          <a:solidFill>
                            <a:schemeClr val="tx1"/>
                          </a:solidFill>
                          <a:latin typeface="Segoe UI" panose="020B0502040204020203" pitchFamily="34" charset="0"/>
                          <a:cs typeface="Segoe UI" panose="020B0502040204020203" pitchFamily="34" charset="0"/>
                        </a:rPr>
                        <a:t> </a:t>
                      </a:r>
                      <a:r>
                        <a:rPr lang="en-US" sz="1500" b="0" spc="-25">
                          <a:solidFill>
                            <a:schemeClr val="tx1"/>
                          </a:solidFill>
                          <a:latin typeface="Segoe UI" panose="020B0502040204020203" pitchFamily="34" charset="0"/>
                          <a:cs typeface="Segoe UI" panose="020B0502040204020203" pitchFamily="34" charset="0"/>
                        </a:rPr>
                        <a:t>and </a:t>
                      </a:r>
                      <a:r>
                        <a:rPr lang="en-US" sz="1500" b="0">
                          <a:solidFill>
                            <a:schemeClr val="tx1"/>
                          </a:solidFill>
                          <a:latin typeface="Segoe UI" panose="020B0502040204020203" pitchFamily="34" charset="0"/>
                          <a:cs typeface="Segoe UI" panose="020B0502040204020203" pitchFamily="34" charset="0"/>
                        </a:rPr>
                        <a:t>coordinating</a:t>
                      </a:r>
                      <a:r>
                        <a:rPr lang="en-US" sz="1500" b="0" spc="-85">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care</a:t>
                      </a:r>
                      <a:r>
                        <a:rPr lang="en-US" sz="1500" b="0" spc="-60">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services</a:t>
                      </a:r>
                      <a:r>
                        <a:rPr lang="en-US" sz="1500" b="0" spc="-50">
                          <a:solidFill>
                            <a:schemeClr val="tx1"/>
                          </a:solidFill>
                          <a:latin typeface="Segoe UI" panose="020B0502040204020203" pitchFamily="34" charset="0"/>
                          <a:cs typeface="Segoe UI" panose="020B0502040204020203" pitchFamily="34" charset="0"/>
                        </a:rPr>
                        <a:t> </a:t>
                      </a:r>
                      <a:r>
                        <a:rPr lang="en-US" sz="1500" b="0" spc="-25">
                          <a:solidFill>
                            <a:schemeClr val="tx1"/>
                          </a:solidFill>
                          <a:latin typeface="Segoe UI" panose="020B0502040204020203" pitchFamily="34" charset="0"/>
                          <a:cs typeface="Segoe UI" panose="020B0502040204020203" pitchFamily="34" charset="0"/>
                        </a:rPr>
                        <a:t>for </a:t>
                      </a:r>
                      <a:r>
                        <a:rPr lang="en-US" sz="1500" b="0">
                          <a:solidFill>
                            <a:schemeClr val="tx1"/>
                          </a:solidFill>
                          <a:latin typeface="Segoe UI" panose="020B0502040204020203" pitchFamily="34" charset="0"/>
                          <a:cs typeface="Segoe UI" panose="020B0502040204020203" pitchFamily="34" charset="0"/>
                        </a:rPr>
                        <a:t>individuals</a:t>
                      </a:r>
                      <a:r>
                        <a:rPr lang="en-US" sz="1500" b="0" spc="-60">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who</a:t>
                      </a:r>
                      <a:r>
                        <a:rPr lang="en-US" sz="1500" b="0" spc="-40">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have</a:t>
                      </a:r>
                      <a:r>
                        <a:rPr lang="en-US" sz="1500" b="0" spc="-55">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exhibited</a:t>
                      </a:r>
                      <a:r>
                        <a:rPr lang="en-US" sz="1500" b="0" spc="-50">
                          <a:solidFill>
                            <a:schemeClr val="tx1"/>
                          </a:solidFill>
                          <a:latin typeface="Segoe UI" panose="020B0502040204020203" pitchFamily="34" charset="0"/>
                          <a:cs typeface="Segoe UI" panose="020B0502040204020203" pitchFamily="34" charset="0"/>
                        </a:rPr>
                        <a:t> </a:t>
                      </a:r>
                      <a:r>
                        <a:rPr lang="en-US" sz="1500" b="0" spc="-25">
                          <a:solidFill>
                            <a:schemeClr val="tx1"/>
                          </a:solidFill>
                          <a:latin typeface="Segoe UI" panose="020B0502040204020203" pitchFamily="34" charset="0"/>
                          <a:cs typeface="Segoe UI" panose="020B0502040204020203" pitchFamily="34" charset="0"/>
                        </a:rPr>
                        <a:t>an </a:t>
                      </a:r>
                      <a:r>
                        <a:rPr lang="en-US" sz="1500" b="0">
                          <a:solidFill>
                            <a:schemeClr val="tx1"/>
                          </a:solidFill>
                          <a:latin typeface="Segoe UI" panose="020B0502040204020203" pitchFamily="34" charset="0"/>
                          <a:cs typeface="Segoe UI" panose="020B0502040204020203" pitchFamily="34" charset="0"/>
                        </a:rPr>
                        <a:t>SRB</a:t>
                      </a:r>
                      <a:r>
                        <a:rPr lang="en-US" sz="1500" b="0" spc="-30">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can</a:t>
                      </a:r>
                      <a:r>
                        <a:rPr lang="en-US" sz="1500" b="0" spc="-40">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prevent</a:t>
                      </a:r>
                      <a:r>
                        <a:rPr lang="en-US" sz="1500" b="0" spc="-50">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future</a:t>
                      </a:r>
                      <a:r>
                        <a:rPr lang="en-US" sz="1500" b="0" spc="-30">
                          <a:solidFill>
                            <a:schemeClr val="tx1"/>
                          </a:solidFill>
                          <a:latin typeface="Segoe UI" panose="020B0502040204020203" pitchFamily="34" charset="0"/>
                          <a:cs typeface="Segoe UI" panose="020B0502040204020203" pitchFamily="34" charset="0"/>
                        </a:rPr>
                        <a:t> </a:t>
                      </a:r>
                      <a:r>
                        <a:rPr lang="en-US" sz="1500" b="0" spc="-10">
                          <a:solidFill>
                            <a:schemeClr val="tx1"/>
                          </a:solidFill>
                          <a:latin typeface="Segoe UI" panose="020B0502040204020203" pitchFamily="34" charset="0"/>
                          <a:cs typeface="Segoe UI" panose="020B0502040204020203" pitchFamily="34" charset="0"/>
                        </a:rPr>
                        <a:t>suicide </a:t>
                      </a:r>
                      <a:r>
                        <a:rPr lang="en-US" sz="1500" b="0">
                          <a:solidFill>
                            <a:schemeClr val="tx1"/>
                          </a:solidFill>
                          <a:latin typeface="Segoe UI" panose="020B0502040204020203" pitchFamily="34" charset="0"/>
                          <a:cs typeface="Segoe UI" panose="020B0502040204020203" pitchFamily="34" charset="0"/>
                        </a:rPr>
                        <a:t>ideation</a:t>
                      </a:r>
                      <a:r>
                        <a:rPr lang="en-US" sz="1500" b="0" spc="-55">
                          <a:solidFill>
                            <a:schemeClr val="tx1"/>
                          </a:solidFill>
                          <a:latin typeface="Segoe UI" panose="020B0502040204020203" pitchFamily="34" charset="0"/>
                          <a:cs typeface="Segoe UI" panose="020B0502040204020203" pitchFamily="34" charset="0"/>
                        </a:rPr>
                        <a:t> </a:t>
                      </a:r>
                      <a:r>
                        <a:rPr lang="en-US" sz="1500" b="0">
                          <a:solidFill>
                            <a:schemeClr val="tx1"/>
                          </a:solidFill>
                          <a:latin typeface="Segoe UI" panose="020B0502040204020203" pitchFamily="34" charset="0"/>
                          <a:cs typeface="Segoe UI" panose="020B0502040204020203" pitchFamily="34" charset="0"/>
                        </a:rPr>
                        <a:t>and</a:t>
                      </a:r>
                      <a:r>
                        <a:rPr lang="en-US" sz="1500" b="0" spc="-30">
                          <a:solidFill>
                            <a:schemeClr val="tx1"/>
                          </a:solidFill>
                          <a:latin typeface="Segoe UI" panose="020B0502040204020203" pitchFamily="34" charset="0"/>
                          <a:cs typeface="Segoe UI" panose="020B0502040204020203" pitchFamily="34" charset="0"/>
                        </a:rPr>
                        <a:t> </a:t>
                      </a:r>
                      <a:r>
                        <a:rPr lang="en-US" sz="1500" b="0" spc="-10">
                          <a:solidFill>
                            <a:schemeClr val="tx1"/>
                          </a:solidFill>
                          <a:latin typeface="Segoe UI" panose="020B0502040204020203" pitchFamily="34" charset="0"/>
                          <a:cs typeface="Segoe UI" panose="020B0502040204020203" pitchFamily="34" charset="0"/>
                        </a:rPr>
                        <a:t>attempts.</a:t>
                      </a:r>
                      <a:endParaRPr lang="en-US" sz="1500" b="0">
                        <a:solidFill>
                          <a:schemeClr val="tx1"/>
                        </a:solidFill>
                        <a:latin typeface="Segoe UI" panose="020B0502040204020203" pitchFamily="34" charset="0"/>
                        <a:cs typeface="Segoe UI" panose="020B0502040204020203" pitchFamily="34" charset="0"/>
                      </a:endParaRPr>
                    </a:p>
                  </a:txBody>
                  <a:tcPr anchor="ctr">
                    <a:lnL w="19050" cap="flat" cmpd="sng" algn="ctr">
                      <a:noFill/>
                      <a:prstDash val="sys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9559754"/>
                  </a:ext>
                </a:extLst>
              </a:tr>
            </a:tbl>
          </a:graphicData>
        </a:graphic>
      </p:graphicFrame>
      <p:sp>
        <p:nvSpPr>
          <p:cNvPr id="18" name="Rectangle 17">
            <a:extLst>
              <a:ext uri="{FF2B5EF4-FFF2-40B4-BE49-F238E27FC236}">
                <a16:creationId xmlns:a16="http://schemas.microsoft.com/office/drawing/2014/main" id="{A4D12373-6ADB-37D0-CF80-9C04C3677F1C}"/>
              </a:ext>
            </a:extLst>
          </p:cNvPr>
          <p:cNvSpPr/>
          <p:nvPr/>
        </p:nvSpPr>
        <p:spPr>
          <a:xfrm>
            <a:off x="8069629" y="2136870"/>
            <a:ext cx="3344779" cy="366483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099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B7BE9-3986-6515-7E4A-0842CECAF3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80561A-A07E-F669-7CB0-EF12C96A71EC}"/>
              </a:ext>
            </a:extLst>
          </p:cNvPr>
          <p:cNvSpPr>
            <a:spLocks noGrp="1"/>
          </p:cNvSpPr>
          <p:nvPr>
            <p:ph type="title"/>
          </p:nvPr>
        </p:nvSpPr>
        <p:spPr>
          <a:xfrm>
            <a:off x="877344" y="362774"/>
            <a:ext cx="10515600" cy="1325563"/>
          </a:xfrm>
        </p:spPr>
        <p:txBody>
          <a:bodyPr/>
          <a:lstStyle/>
          <a:p>
            <a:r>
              <a:rPr lang="en-US" sz="4400" b="1">
                <a:solidFill>
                  <a:schemeClr val="bg1"/>
                </a:solidFill>
                <a:latin typeface="Franklin Gothic Medium" panose="020B0603020102020204" pitchFamily="34" charset="0"/>
                <a:cs typeface="Segoe UI"/>
              </a:rPr>
              <a:t>SAIL Reporting Requirements</a:t>
            </a:r>
            <a:endParaRPr lang="en-US" b="1">
              <a:solidFill>
                <a:schemeClr val="bg1"/>
              </a:solidFill>
              <a:latin typeface="Franklin Gothic Medium" panose="020B0603020102020204" pitchFamily="34" charset="0"/>
              <a:cs typeface="Segoe UI"/>
            </a:endParaRPr>
          </a:p>
        </p:txBody>
      </p:sp>
      <p:sp>
        <p:nvSpPr>
          <p:cNvPr id="2" name="object 3">
            <a:extLst>
              <a:ext uri="{FF2B5EF4-FFF2-40B4-BE49-F238E27FC236}">
                <a16:creationId xmlns:a16="http://schemas.microsoft.com/office/drawing/2014/main" id="{082237D4-D70F-7375-5EC1-576385D153C1}"/>
              </a:ext>
            </a:extLst>
          </p:cNvPr>
          <p:cNvSpPr txBox="1">
            <a:spLocks/>
          </p:cNvSpPr>
          <p:nvPr/>
        </p:nvSpPr>
        <p:spPr>
          <a:xfrm>
            <a:off x="476315" y="2106130"/>
            <a:ext cx="7028071" cy="3197670"/>
          </a:xfrm>
          <a:prstGeom prst="rect">
            <a:avLst/>
          </a:prstGeom>
        </p:spPr>
        <p:txBody>
          <a:bodyPr vert="horz" wrap="square" lIns="0" tIns="12065"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0">
              <a:lnSpc>
                <a:spcPct val="100000"/>
              </a:lnSpc>
              <a:spcBef>
                <a:spcPts val="0"/>
              </a:spcBef>
              <a:spcAft>
                <a:spcPts val="300"/>
              </a:spcAft>
              <a:buNone/>
              <a:tabLst>
                <a:tab pos="240665" algn="l"/>
                <a:tab pos="3143885" algn="l"/>
              </a:tabLst>
            </a:pPr>
            <a:r>
              <a:rPr lang="en-US" sz="1800" b="1" dirty="0">
                <a:latin typeface="Segoe UI"/>
                <a:cs typeface="Segoe UI"/>
              </a:rPr>
              <a:t>When</a:t>
            </a:r>
            <a:r>
              <a:rPr lang="en-US" sz="1800" b="1" spc="-35" dirty="0">
                <a:latin typeface="Segoe UI"/>
                <a:cs typeface="Segoe UI"/>
              </a:rPr>
              <a:t> </a:t>
            </a:r>
            <a:r>
              <a:rPr lang="en-US" sz="1800" b="1" dirty="0">
                <a:latin typeface="Segoe UI"/>
                <a:cs typeface="Segoe UI"/>
              </a:rPr>
              <a:t>an</a:t>
            </a:r>
            <a:r>
              <a:rPr lang="en-US" sz="1800" b="1" spc="-35" dirty="0">
                <a:latin typeface="Segoe UI"/>
                <a:cs typeface="Segoe UI"/>
              </a:rPr>
              <a:t> </a:t>
            </a:r>
            <a:r>
              <a:rPr lang="en-US" sz="1800" b="1" dirty="0">
                <a:latin typeface="Segoe UI"/>
                <a:cs typeface="Segoe UI"/>
              </a:rPr>
              <a:t>SRB</a:t>
            </a:r>
            <a:r>
              <a:rPr lang="en-US" sz="1800" b="1" spc="-20" dirty="0">
                <a:latin typeface="Segoe UI"/>
                <a:cs typeface="Segoe UI"/>
              </a:rPr>
              <a:t> </a:t>
            </a:r>
            <a:r>
              <a:rPr lang="en-US" sz="1800" b="1" spc="-10" dirty="0">
                <a:latin typeface="Segoe UI"/>
                <a:cs typeface="Segoe UI"/>
              </a:rPr>
              <a:t>occurs, </a:t>
            </a:r>
            <a:r>
              <a:rPr lang="en-US" sz="1800" b="1" spc="-25" dirty="0">
                <a:latin typeface="Segoe UI"/>
                <a:cs typeface="Segoe UI"/>
              </a:rPr>
              <a:t>the </a:t>
            </a:r>
            <a:r>
              <a:rPr lang="en-US" sz="1800" b="1" dirty="0">
                <a:latin typeface="Segoe UI"/>
                <a:cs typeface="Segoe UI"/>
              </a:rPr>
              <a:t>SPC</a:t>
            </a:r>
            <a:r>
              <a:rPr lang="en-US" sz="1800" b="1" spc="-10" dirty="0">
                <a:latin typeface="Segoe UI"/>
                <a:cs typeface="Segoe UI"/>
              </a:rPr>
              <a:t> will:</a:t>
            </a:r>
            <a:endParaRPr lang="en-US" sz="1800" dirty="0">
              <a:ea typeface="Calibri"/>
              <a:cs typeface="Calibri"/>
            </a:endParaRPr>
          </a:p>
          <a:p>
            <a:pPr marL="519113" lvl="1">
              <a:lnSpc>
                <a:spcPct val="100000"/>
              </a:lnSpc>
              <a:spcBef>
                <a:spcPts val="0"/>
              </a:spcBef>
              <a:spcAft>
                <a:spcPts val="900"/>
              </a:spcAft>
              <a:buSzPct val="70000"/>
              <a:buFont typeface="System Font Regular"/>
              <a:buChar char="►"/>
            </a:pPr>
            <a:r>
              <a:rPr lang="en-US" sz="1600" dirty="0">
                <a:latin typeface="Segoe UI"/>
                <a:cs typeface="Arial"/>
              </a:rPr>
              <a:t>Visit</a:t>
            </a:r>
            <a:r>
              <a:rPr lang="en-US" sz="1600" spc="-65" dirty="0">
                <a:latin typeface="Segoe UI"/>
                <a:cs typeface="Arial"/>
              </a:rPr>
              <a:t> </a:t>
            </a:r>
            <a:r>
              <a:rPr lang="en-US" sz="1600" dirty="0">
                <a:latin typeface="Segoe UI"/>
                <a:cs typeface="Arial"/>
              </a:rPr>
              <a:t>Navy</a:t>
            </a:r>
            <a:r>
              <a:rPr lang="en-US" sz="1600" spc="-55" dirty="0">
                <a:latin typeface="Segoe UI"/>
                <a:cs typeface="Arial"/>
              </a:rPr>
              <a:t> </a:t>
            </a:r>
            <a:r>
              <a:rPr lang="en-US" sz="1600" dirty="0">
                <a:latin typeface="Segoe UI"/>
                <a:cs typeface="Arial"/>
              </a:rPr>
              <a:t>Suicide</a:t>
            </a:r>
            <a:r>
              <a:rPr lang="en-US" sz="1600" spc="-35" dirty="0">
                <a:latin typeface="Segoe UI"/>
                <a:cs typeface="Arial"/>
              </a:rPr>
              <a:t> </a:t>
            </a:r>
            <a:r>
              <a:rPr lang="en-US" sz="1600" spc="-10" dirty="0">
                <a:latin typeface="Segoe UI"/>
                <a:cs typeface="Arial"/>
              </a:rPr>
              <a:t>Prevention’s </a:t>
            </a:r>
            <a:r>
              <a:rPr lang="en-US" sz="1600" dirty="0">
                <a:latin typeface="Segoe UI"/>
                <a:cs typeface="Segoe UI"/>
              </a:rPr>
              <a:t>SAIL</a:t>
            </a:r>
            <a:r>
              <a:rPr lang="en-US" sz="1600" spc="-90" dirty="0">
                <a:latin typeface="Segoe UI"/>
                <a:cs typeface="Segoe UI"/>
              </a:rPr>
              <a:t> </a:t>
            </a:r>
            <a:r>
              <a:rPr lang="en-US" sz="1600" spc="-10" dirty="0">
                <a:latin typeface="Segoe UI"/>
                <a:cs typeface="Segoe UI"/>
              </a:rPr>
              <a:t>webpage:</a:t>
            </a:r>
            <a:r>
              <a:rPr lang="en-US" sz="1600" dirty="0">
                <a:latin typeface="Segoe UI"/>
                <a:cs typeface="Segoe UI"/>
              </a:rPr>
              <a:t> </a:t>
            </a:r>
            <a:r>
              <a:rPr lang="en-US" sz="1600" spc="-20" dirty="0">
                <a:latin typeface="Segoe UI"/>
                <a:cs typeface="Segoe UI"/>
                <a:hlinkClick r:id="rId2"/>
              </a:rPr>
              <a:t>https://www.mynavyhr.navy.mil/Support-Services/Culture-Resilience/Suicide-Prevention/Commands-Leaders/</a:t>
            </a:r>
            <a:r>
              <a:rPr lang="en-US" sz="1600" spc="-20" dirty="0">
                <a:latin typeface="Segoe UI"/>
                <a:cs typeface="Segoe UI"/>
              </a:rPr>
              <a:t> </a:t>
            </a:r>
          </a:p>
          <a:p>
            <a:pPr marL="519113" lvl="1">
              <a:lnSpc>
                <a:spcPct val="100000"/>
              </a:lnSpc>
              <a:spcBef>
                <a:spcPts val="0"/>
              </a:spcBef>
              <a:spcAft>
                <a:spcPts val="900"/>
              </a:spcAft>
              <a:buSzPct val="70000"/>
              <a:buFont typeface="System Font Regular"/>
              <a:buChar char="►"/>
            </a:pPr>
            <a:r>
              <a:rPr lang="en-US" sz="1600" dirty="0">
                <a:latin typeface="Segoe UI"/>
                <a:cs typeface="Arial"/>
              </a:rPr>
              <a:t>Click</a:t>
            </a:r>
            <a:r>
              <a:rPr lang="en-US" sz="1600" spc="-35" dirty="0">
                <a:latin typeface="Segoe UI"/>
                <a:cs typeface="Arial"/>
              </a:rPr>
              <a:t> </a:t>
            </a:r>
            <a:r>
              <a:rPr lang="en-US" sz="1600" dirty="0">
                <a:latin typeface="Segoe UI"/>
                <a:cs typeface="Arial"/>
              </a:rPr>
              <a:t>on</a:t>
            </a:r>
            <a:r>
              <a:rPr lang="en-US" sz="1600" spc="-30" dirty="0">
                <a:latin typeface="Segoe UI"/>
                <a:cs typeface="Arial"/>
              </a:rPr>
              <a:t> </a:t>
            </a:r>
            <a:r>
              <a:rPr lang="en-US" sz="1600" dirty="0">
                <a:latin typeface="Segoe UI"/>
                <a:cs typeface="Arial"/>
              </a:rPr>
              <a:t>the</a:t>
            </a:r>
            <a:r>
              <a:rPr lang="en-US" sz="1600" spc="-30" dirty="0">
                <a:latin typeface="Segoe UI"/>
                <a:cs typeface="Arial"/>
              </a:rPr>
              <a:t> </a:t>
            </a:r>
            <a:r>
              <a:rPr lang="en-US" sz="1600" dirty="0">
                <a:latin typeface="Segoe UI"/>
                <a:cs typeface="Arial"/>
              </a:rPr>
              <a:t>link</a:t>
            </a:r>
            <a:r>
              <a:rPr lang="en-US" sz="1600" spc="-30" dirty="0">
                <a:latin typeface="Segoe UI"/>
                <a:cs typeface="Arial"/>
              </a:rPr>
              <a:t> </a:t>
            </a:r>
            <a:r>
              <a:rPr lang="en-US" sz="1600" dirty="0">
                <a:latin typeface="Segoe UI"/>
                <a:cs typeface="Arial"/>
              </a:rPr>
              <a:t>titled</a:t>
            </a:r>
            <a:r>
              <a:rPr lang="en-US" sz="1600" spc="-30" dirty="0">
                <a:latin typeface="Segoe UI"/>
                <a:cs typeface="Arial"/>
              </a:rPr>
              <a:t> </a:t>
            </a:r>
            <a:r>
              <a:rPr lang="en-US" sz="1600" spc="-10" dirty="0">
                <a:latin typeface="Segoe UI"/>
                <a:cs typeface="Arial"/>
              </a:rPr>
              <a:t>“SAIL </a:t>
            </a:r>
            <a:r>
              <a:rPr lang="en-US" sz="1600" spc="-10" dirty="0">
                <a:latin typeface="Segoe UI"/>
                <a:cs typeface="Segoe UI"/>
              </a:rPr>
              <a:t>Mailbox”</a:t>
            </a:r>
            <a:endParaRPr lang="en-US" sz="1600" dirty="0">
              <a:latin typeface="Segoe UI"/>
              <a:cs typeface="Segoe UI"/>
            </a:endParaRPr>
          </a:p>
          <a:p>
            <a:pPr marL="519113" lvl="1">
              <a:lnSpc>
                <a:spcPct val="100000"/>
              </a:lnSpc>
              <a:spcBef>
                <a:spcPts val="0"/>
              </a:spcBef>
              <a:spcAft>
                <a:spcPts val="900"/>
              </a:spcAft>
              <a:buSzPct val="70000"/>
              <a:buFont typeface="System Font Regular"/>
              <a:buChar char="►"/>
            </a:pPr>
            <a:r>
              <a:rPr lang="en-US" sz="1600" dirty="0">
                <a:latin typeface="Segoe UI"/>
                <a:cs typeface="Arial"/>
              </a:rPr>
              <a:t>Submit</a:t>
            </a:r>
            <a:r>
              <a:rPr lang="en-US" sz="1600" spc="-50" dirty="0">
                <a:latin typeface="Segoe UI"/>
                <a:cs typeface="Arial"/>
              </a:rPr>
              <a:t> </a:t>
            </a:r>
            <a:r>
              <a:rPr lang="en-US" sz="1600" dirty="0">
                <a:latin typeface="Segoe UI"/>
                <a:cs typeface="Arial"/>
              </a:rPr>
              <a:t>the</a:t>
            </a:r>
            <a:r>
              <a:rPr lang="en-US" sz="1600" spc="-45" dirty="0">
                <a:latin typeface="Segoe UI"/>
                <a:cs typeface="Arial"/>
              </a:rPr>
              <a:t> </a:t>
            </a:r>
            <a:r>
              <a:rPr lang="en-US" sz="1600" dirty="0">
                <a:latin typeface="Segoe UI"/>
                <a:cs typeface="Arial"/>
              </a:rPr>
              <a:t>required</a:t>
            </a:r>
            <a:r>
              <a:rPr lang="en-US" sz="1600" spc="-25" dirty="0">
                <a:latin typeface="Segoe UI"/>
                <a:cs typeface="Arial"/>
              </a:rPr>
              <a:t> </a:t>
            </a:r>
            <a:r>
              <a:rPr lang="en-US" sz="1600" spc="-10" dirty="0">
                <a:latin typeface="Segoe UI"/>
                <a:cs typeface="Arial"/>
              </a:rPr>
              <a:t>information</a:t>
            </a:r>
            <a:endParaRPr lang="en-US" sz="1600" dirty="0">
              <a:latin typeface="Segoe UI"/>
              <a:cs typeface="Arial"/>
            </a:endParaRPr>
          </a:p>
          <a:p>
            <a:pPr marL="519113">
              <a:lnSpc>
                <a:spcPct val="100000"/>
              </a:lnSpc>
              <a:spcBef>
                <a:spcPts val="0"/>
              </a:spcBef>
              <a:spcAft>
                <a:spcPts val="900"/>
              </a:spcAft>
              <a:buSzPct val="70000"/>
              <a:buFont typeface="System Font Regular"/>
              <a:buChar char="►"/>
            </a:pPr>
            <a:r>
              <a:rPr lang="en-US" sz="1600" dirty="0">
                <a:latin typeface="Segoe UI"/>
                <a:cs typeface="Segoe UI"/>
              </a:rPr>
              <a:t>via</a:t>
            </a:r>
            <a:r>
              <a:rPr lang="en-US" sz="1600" spc="-55" dirty="0">
                <a:latin typeface="Segoe UI"/>
                <a:cs typeface="Segoe UI"/>
              </a:rPr>
              <a:t> </a:t>
            </a:r>
            <a:r>
              <a:rPr lang="en-US" sz="1600" dirty="0">
                <a:latin typeface="Segoe UI"/>
                <a:cs typeface="Segoe UI"/>
              </a:rPr>
              <a:t>encrypted</a:t>
            </a:r>
            <a:r>
              <a:rPr lang="en-US" sz="1600" spc="-30" dirty="0">
                <a:latin typeface="Segoe UI"/>
                <a:cs typeface="Segoe UI"/>
              </a:rPr>
              <a:t> </a:t>
            </a:r>
            <a:r>
              <a:rPr lang="en-US" sz="1600" dirty="0">
                <a:latin typeface="Segoe UI"/>
                <a:cs typeface="Segoe UI"/>
              </a:rPr>
              <a:t>email</a:t>
            </a:r>
            <a:r>
              <a:rPr lang="en-US" sz="1600" spc="-40" dirty="0">
                <a:latin typeface="Segoe UI"/>
                <a:cs typeface="Segoe UI"/>
              </a:rPr>
              <a:t> </a:t>
            </a:r>
            <a:r>
              <a:rPr lang="en-US" sz="1600" spc="-25" dirty="0">
                <a:latin typeface="Segoe UI"/>
                <a:cs typeface="Segoe UI"/>
              </a:rPr>
              <a:t>to</a:t>
            </a:r>
            <a:endParaRPr lang="en-US" sz="1600" dirty="0">
              <a:latin typeface="Segoe UI"/>
              <a:cs typeface="Segoe UI"/>
            </a:endParaRPr>
          </a:p>
          <a:p>
            <a:pPr marL="519113" marR="105410">
              <a:lnSpc>
                <a:spcPct val="100000"/>
              </a:lnSpc>
              <a:spcBef>
                <a:spcPts val="0"/>
              </a:spcBef>
              <a:spcAft>
                <a:spcPts val="900"/>
              </a:spcAft>
              <a:buSzPct val="70000"/>
              <a:buFont typeface="System Font Regular"/>
              <a:buChar char="►"/>
            </a:pPr>
            <a:r>
              <a:rPr lang="en-US" sz="1600" u="sng" spc="-10" dirty="0">
                <a:uFill>
                  <a:solidFill>
                    <a:schemeClr val="accent2"/>
                  </a:solidFill>
                </a:uFill>
                <a:latin typeface="Segoe UI"/>
                <a:cs typeface="Segoe UI"/>
                <a:hlinkClick r:id="rId3">
                  <a:extLst>
                    <a:ext uri="{A12FA001-AC4F-418D-AE19-62706E023703}">
                      <ahyp:hlinkClr xmlns:ahyp="http://schemas.microsoft.com/office/drawing/2018/hyperlinkcolor" val="tx"/>
                    </a:ext>
                  </a:extLst>
                </a:hlinkClick>
              </a:rPr>
              <a:t> </a:t>
            </a:r>
            <a:r>
              <a:rPr lang="en-US" sz="1600" u="sng" spc="-10" dirty="0">
                <a:solidFill>
                  <a:schemeClr val="accent2"/>
                </a:solidFill>
                <a:uFill>
                  <a:solidFill>
                    <a:schemeClr val="accent2"/>
                  </a:solidFill>
                </a:uFill>
                <a:latin typeface="Segoe UI"/>
                <a:cs typeface="Segoe UI"/>
              </a:rPr>
              <a:t>MILL-N17-SAIL@us.navy.mil</a:t>
            </a:r>
            <a:r>
              <a:rPr lang="en-US" sz="1600" spc="-10" dirty="0">
                <a:latin typeface="Segoe UI"/>
                <a:cs typeface="Segoe UI"/>
              </a:rPr>
              <a:t>, </a:t>
            </a:r>
            <a:r>
              <a:rPr lang="en-US" sz="1600" dirty="0">
                <a:latin typeface="Segoe UI"/>
                <a:cs typeface="Segoe UI"/>
              </a:rPr>
              <a:t>subject:</a:t>
            </a:r>
            <a:r>
              <a:rPr lang="en-US" sz="1600" spc="-30" dirty="0">
                <a:latin typeface="Segoe UI"/>
                <a:cs typeface="Segoe UI"/>
              </a:rPr>
              <a:t> </a:t>
            </a:r>
            <a:r>
              <a:rPr lang="en-US" sz="1600" dirty="0">
                <a:latin typeface="Segoe UI"/>
                <a:cs typeface="Segoe UI"/>
              </a:rPr>
              <a:t>SAIL</a:t>
            </a:r>
            <a:r>
              <a:rPr lang="en-US" sz="1600" spc="-114" dirty="0">
                <a:latin typeface="Segoe UI"/>
                <a:cs typeface="Segoe UI"/>
              </a:rPr>
              <a:t> </a:t>
            </a:r>
            <a:r>
              <a:rPr lang="en-US" sz="1600" spc="-10" dirty="0">
                <a:latin typeface="Segoe UI"/>
                <a:cs typeface="Segoe UI"/>
              </a:rPr>
              <a:t>REFERRAL</a:t>
            </a:r>
            <a:endParaRPr lang="en-US" sz="1600" dirty="0">
              <a:latin typeface="Segoe UI"/>
              <a:cs typeface="Segoe UI"/>
            </a:endParaRPr>
          </a:p>
          <a:p>
            <a:pPr marL="12700" indent="0">
              <a:lnSpc>
                <a:spcPct val="100000"/>
              </a:lnSpc>
              <a:spcBef>
                <a:spcPts val="600"/>
              </a:spcBef>
              <a:buNone/>
              <a:tabLst>
                <a:tab pos="240665" algn="l"/>
              </a:tabLst>
            </a:pPr>
            <a:r>
              <a:rPr lang="en-US" sz="1600" b="1" dirty="0">
                <a:latin typeface="Segoe UI"/>
                <a:cs typeface="Segoe UI"/>
              </a:rPr>
              <a:t>The</a:t>
            </a:r>
            <a:r>
              <a:rPr lang="en-US" sz="1600" b="1" spc="-25" dirty="0">
                <a:latin typeface="Segoe UI"/>
                <a:cs typeface="Segoe UI"/>
              </a:rPr>
              <a:t> </a:t>
            </a:r>
            <a:r>
              <a:rPr lang="en-US" sz="1600" b="1" dirty="0">
                <a:latin typeface="Segoe UI"/>
                <a:cs typeface="Segoe UI"/>
              </a:rPr>
              <a:t>SPC</a:t>
            </a:r>
            <a:r>
              <a:rPr lang="en-US" sz="1600" b="1" spc="-45" dirty="0">
                <a:latin typeface="Segoe UI"/>
                <a:cs typeface="Segoe UI"/>
              </a:rPr>
              <a:t> </a:t>
            </a:r>
            <a:r>
              <a:rPr lang="en-US" sz="1600" b="1" dirty="0">
                <a:latin typeface="Segoe UI"/>
                <a:cs typeface="Segoe UI"/>
              </a:rPr>
              <a:t>should</a:t>
            </a:r>
            <a:r>
              <a:rPr lang="en-US" sz="1600" b="1" spc="-45" dirty="0">
                <a:latin typeface="Segoe UI"/>
                <a:cs typeface="Segoe UI"/>
              </a:rPr>
              <a:t> </a:t>
            </a:r>
            <a:r>
              <a:rPr lang="en-US" sz="1600" b="1" dirty="0">
                <a:latin typeface="Segoe UI"/>
                <a:cs typeface="Segoe UI"/>
              </a:rPr>
              <a:t>not</a:t>
            </a:r>
            <a:r>
              <a:rPr lang="en-US" sz="1600" b="1" spc="-25" dirty="0">
                <a:latin typeface="Segoe UI"/>
                <a:cs typeface="Segoe UI"/>
              </a:rPr>
              <a:t> </a:t>
            </a:r>
            <a:r>
              <a:rPr lang="en-US" sz="1600" b="1" spc="-10" dirty="0">
                <a:latin typeface="Segoe UI"/>
                <a:cs typeface="Segoe UI"/>
              </a:rPr>
              <a:t>contact </a:t>
            </a:r>
            <a:r>
              <a:rPr lang="en-US" sz="1600" b="1" dirty="0">
                <a:latin typeface="Segoe UI"/>
                <a:cs typeface="Segoe UI"/>
              </a:rPr>
              <a:t>the</a:t>
            </a:r>
            <a:r>
              <a:rPr lang="en-US" sz="1600" b="1" spc="-50" dirty="0">
                <a:latin typeface="Segoe UI"/>
                <a:cs typeface="Segoe UI"/>
              </a:rPr>
              <a:t> </a:t>
            </a:r>
            <a:r>
              <a:rPr lang="en-US" sz="1600" b="1" dirty="0">
                <a:latin typeface="Segoe UI"/>
                <a:cs typeface="Segoe UI"/>
              </a:rPr>
              <a:t>Sailor</a:t>
            </a:r>
            <a:r>
              <a:rPr lang="en-US" sz="1600" b="1" spc="-55" dirty="0">
                <a:latin typeface="Segoe UI"/>
                <a:cs typeface="Segoe UI"/>
              </a:rPr>
              <a:t> </a:t>
            </a:r>
            <a:r>
              <a:rPr lang="en-US" sz="1600" b="1" dirty="0">
                <a:latin typeface="Segoe UI"/>
                <a:cs typeface="Segoe UI"/>
              </a:rPr>
              <a:t>directly</a:t>
            </a:r>
            <a:r>
              <a:rPr lang="en-US" sz="1600" b="1" spc="-55" dirty="0">
                <a:latin typeface="Segoe UI"/>
                <a:cs typeface="Segoe UI"/>
              </a:rPr>
              <a:t> </a:t>
            </a:r>
            <a:r>
              <a:rPr lang="en-US" sz="1600" b="1" dirty="0">
                <a:latin typeface="Segoe UI"/>
                <a:cs typeface="Segoe UI"/>
              </a:rPr>
              <a:t>to</a:t>
            </a:r>
            <a:r>
              <a:rPr lang="en-US" sz="1600" b="1" spc="-30" dirty="0">
                <a:latin typeface="Segoe UI"/>
                <a:cs typeface="Segoe UI"/>
              </a:rPr>
              <a:t> </a:t>
            </a:r>
            <a:r>
              <a:rPr lang="en-US" sz="1600" b="1" spc="-10" dirty="0">
                <a:latin typeface="Segoe UI"/>
                <a:cs typeface="Segoe UI"/>
              </a:rPr>
              <a:t>obtain </a:t>
            </a:r>
            <a:r>
              <a:rPr lang="en-US" sz="1600" b="1" dirty="0">
                <a:latin typeface="Segoe UI"/>
                <a:cs typeface="Segoe UI"/>
              </a:rPr>
              <a:t>their</a:t>
            </a:r>
            <a:r>
              <a:rPr lang="en-US" sz="1600" b="1" spc="-55" dirty="0">
                <a:latin typeface="Segoe UI"/>
                <a:cs typeface="Segoe UI"/>
              </a:rPr>
              <a:t> </a:t>
            </a:r>
            <a:r>
              <a:rPr lang="en-US" sz="1600" b="1" spc="-10" dirty="0">
                <a:latin typeface="Segoe UI"/>
                <a:cs typeface="Segoe UI"/>
              </a:rPr>
              <a:t>information. Command </a:t>
            </a:r>
            <a:r>
              <a:rPr lang="en-US" sz="1600" b="1" dirty="0">
                <a:latin typeface="Segoe UI"/>
                <a:cs typeface="Segoe UI"/>
              </a:rPr>
              <a:t>administrative</a:t>
            </a:r>
            <a:r>
              <a:rPr lang="en-US" sz="1600" b="1" spc="-150" dirty="0">
                <a:latin typeface="Segoe UI"/>
                <a:cs typeface="Segoe UI"/>
              </a:rPr>
              <a:t> </a:t>
            </a:r>
            <a:r>
              <a:rPr lang="en-US" sz="1600" b="1" spc="-10" dirty="0">
                <a:latin typeface="Segoe UI"/>
                <a:cs typeface="Segoe UI"/>
              </a:rPr>
              <a:t>resources </a:t>
            </a:r>
            <a:r>
              <a:rPr lang="en-US" sz="1600" b="1" dirty="0">
                <a:latin typeface="Segoe UI"/>
                <a:cs typeface="Segoe UI"/>
              </a:rPr>
              <a:t>should</a:t>
            </a:r>
            <a:r>
              <a:rPr lang="en-US" sz="1600" b="1" spc="-55" dirty="0">
                <a:latin typeface="Segoe UI"/>
                <a:cs typeface="Segoe UI"/>
              </a:rPr>
              <a:t> </a:t>
            </a:r>
            <a:r>
              <a:rPr lang="en-US" sz="1600" b="1" dirty="0">
                <a:latin typeface="Segoe UI"/>
                <a:cs typeface="Segoe UI"/>
              </a:rPr>
              <a:t>be</a:t>
            </a:r>
            <a:r>
              <a:rPr lang="en-US" sz="1600" b="1" spc="-60" dirty="0">
                <a:latin typeface="Segoe UI"/>
                <a:cs typeface="Segoe UI"/>
              </a:rPr>
              <a:t> </a:t>
            </a:r>
            <a:r>
              <a:rPr lang="en-US" sz="1600" b="1" spc="-10" dirty="0">
                <a:latin typeface="Segoe UI"/>
                <a:cs typeface="Segoe UI"/>
              </a:rPr>
              <a:t>utilized.</a:t>
            </a:r>
          </a:p>
        </p:txBody>
      </p:sp>
      <p:graphicFrame>
        <p:nvGraphicFramePr>
          <p:cNvPr id="4" name="Table 3">
            <a:extLst>
              <a:ext uri="{FF2B5EF4-FFF2-40B4-BE49-F238E27FC236}">
                <a16:creationId xmlns:a16="http://schemas.microsoft.com/office/drawing/2014/main" id="{32B9C404-C536-7290-A38A-A2F87A7D3A17}"/>
              </a:ext>
            </a:extLst>
          </p:cNvPr>
          <p:cNvGraphicFramePr>
            <a:graphicFrameLocks noGrp="1"/>
          </p:cNvGraphicFramePr>
          <p:nvPr>
            <p:extLst>
              <p:ext uri="{D42A27DB-BD31-4B8C-83A1-F6EECF244321}">
                <p14:modId xmlns:p14="http://schemas.microsoft.com/office/powerpoint/2010/main" val="3276852280"/>
              </p:ext>
            </p:extLst>
          </p:nvPr>
        </p:nvGraphicFramePr>
        <p:xfrm>
          <a:off x="7742430" y="1631092"/>
          <a:ext cx="4099034" cy="4349573"/>
        </p:xfrm>
        <a:graphic>
          <a:graphicData uri="http://schemas.openxmlformats.org/drawingml/2006/table">
            <a:tbl>
              <a:tblPr firstRow="1" bandRow="1">
                <a:tableStyleId>{5C22544A-7EE6-4342-B048-85BDC9FD1C3A}</a:tableStyleId>
              </a:tblPr>
              <a:tblGrid>
                <a:gridCol w="315310">
                  <a:extLst>
                    <a:ext uri="{9D8B030D-6E8A-4147-A177-3AD203B41FA5}">
                      <a16:colId xmlns:a16="http://schemas.microsoft.com/office/drawing/2014/main" val="2419221328"/>
                    </a:ext>
                  </a:extLst>
                </a:gridCol>
                <a:gridCol w="3783724">
                  <a:extLst>
                    <a:ext uri="{9D8B030D-6E8A-4147-A177-3AD203B41FA5}">
                      <a16:colId xmlns:a16="http://schemas.microsoft.com/office/drawing/2014/main" val="4029051139"/>
                    </a:ext>
                  </a:extLst>
                </a:gridCol>
              </a:tblGrid>
              <a:tr h="218750">
                <a:tc>
                  <a:txBody>
                    <a:bodyPr/>
                    <a:lstStyle/>
                    <a:p>
                      <a:pPr algn="ctr"/>
                      <a:r>
                        <a:rPr lang="en-US" sz="1200" b="1">
                          <a:solidFill>
                            <a:schemeClr val="bg1"/>
                          </a:solidFill>
                          <a:latin typeface="Segoe UI" panose="020B0502040204020203" pitchFamily="34" charset="0"/>
                          <a:cs typeface="Segoe UI" panose="020B0502040204020203" pitchFamily="34" charset="0"/>
                        </a:rPr>
                        <a:t>A</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Segoe UI" panose="020B0502040204020203" pitchFamily="34" charset="0"/>
                          <a:cs typeface="Segoe UI" panose="020B0502040204020203" pitchFamily="34" charset="0"/>
                        </a:rPr>
                        <a:t>OPREP/SITREP DTG</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1E4"/>
                    </a:solidFill>
                  </a:tcPr>
                </a:tc>
                <a:extLst>
                  <a:ext uri="{0D108BD9-81ED-4DB2-BD59-A6C34878D82A}">
                    <a16:rowId xmlns:a16="http://schemas.microsoft.com/office/drawing/2014/main" val="2153377588"/>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B</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Segoe UI" panose="020B0502040204020203" pitchFamily="34" charset="0"/>
                          <a:cs typeface="Segoe UI" panose="020B0502040204020203" pitchFamily="34" charset="0"/>
                        </a:rPr>
                        <a:t>Date of Incident</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2447333"/>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C</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Segoe UI" panose="020B0502040204020203" pitchFamily="34" charset="0"/>
                          <a:cs typeface="Segoe UI" panose="020B0502040204020203" pitchFamily="34" charset="0"/>
                        </a:rPr>
                        <a:t>Sailor's Last Name</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1E4"/>
                    </a:solidFill>
                  </a:tcPr>
                </a:tc>
                <a:extLst>
                  <a:ext uri="{0D108BD9-81ED-4DB2-BD59-A6C34878D82A}">
                    <a16:rowId xmlns:a16="http://schemas.microsoft.com/office/drawing/2014/main" val="987362058"/>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D</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Segoe UI" panose="020B0502040204020203" pitchFamily="34" charset="0"/>
                          <a:cs typeface="Segoe UI" panose="020B0502040204020203" pitchFamily="34" charset="0"/>
                        </a:rPr>
                        <a:t>Sailor's First Name</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1207427"/>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E</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Segoe UI" panose="020B0502040204020203" pitchFamily="34" charset="0"/>
                          <a:cs typeface="Segoe UI" panose="020B0502040204020203" pitchFamily="34" charset="0"/>
                        </a:rPr>
                        <a:t>Sailor's Middle Initial</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1E4"/>
                    </a:solidFill>
                  </a:tcPr>
                </a:tc>
                <a:extLst>
                  <a:ext uri="{0D108BD9-81ED-4DB2-BD59-A6C34878D82A}">
                    <a16:rowId xmlns:a16="http://schemas.microsoft.com/office/drawing/2014/main" val="840371152"/>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F</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Segoe UI" panose="020B0502040204020203" pitchFamily="34" charset="0"/>
                          <a:cs typeface="Segoe UI" panose="020B0502040204020203" pitchFamily="34" charset="0"/>
                        </a:rPr>
                        <a:t>Sailor's Rank</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4637"/>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G</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Segoe UI" panose="020B0502040204020203" pitchFamily="34" charset="0"/>
                          <a:cs typeface="Segoe UI" panose="020B0502040204020203" pitchFamily="34" charset="0"/>
                        </a:rPr>
                        <a:t>Sailor's Work Phone</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1E4"/>
                    </a:solidFill>
                  </a:tcPr>
                </a:tc>
                <a:extLst>
                  <a:ext uri="{0D108BD9-81ED-4DB2-BD59-A6C34878D82A}">
                    <a16:rowId xmlns:a16="http://schemas.microsoft.com/office/drawing/2014/main" val="166197826"/>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H</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Segoe UI" panose="020B0502040204020203" pitchFamily="34" charset="0"/>
                          <a:cs typeface="Segoe UI" panose="020B0502040204020203" pitchFamily="34" charset="0"/>
                        </a:rPr>
                        <a:t>Sailor's Email Address</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4639856"/>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I</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Segoe UI" panose="020B0502040204020203" pitchFamily="34" charset="0"/>
                          <a:cs typeface="Segoe UI" panose="020B0502040204020203" pitchFamily="34" charset="0"/>
                        </a:rPr>
                        <a:t>Sailor' personal cell number</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1E4"/>
                    </a:solidFill>
                  </a:tcPr>
                </a:tc>
                <a:extLst>
                  <a:ext uri="{0D108BD9-81ED-4DB2-BD59-A6C34878D82A}">
                    <a16:rowId xmlns:a16="http://schemas.microsoft.com/office/drawing/2014/main" val="2908665840"/>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J</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Segoe UI" panose="020B0502040204020203" pitchFamily="34" charset="0"/>
                          <a:cs typeface="Segoe UI" panose="020B0502040204020203" pitchFamily="34" charset="0"/>
                        </a:rPr>
                        <a:t>Sailor's Current Location (City, State, Country)</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8928451"/>
                  </a:ext>
                </a:extLst>
              </a:tr>
              <a:tr h="386735">
                <a:tc>
                  <a:txBody>
                    <a:bodyPr/>
                    <a:lstStyle/>
                    <a:p>
                      <a:pPr algn="ctr"/>
                      <a:r>
                        <a:rPr lang="en-US" sz="1200" b="1">
                          <a:solidFill>
                            <a:schemeClr val="bg1"/>
                          </a:solidFill>
                          <a:latin typeface="Segoe UI" panose="020B0502040204020203" pitchFamily="34" charset="0"/>
                          <a:cs typeface="Segoe UI" panose="020B0502040204020203" pitchFamily="34" charset="0"/>
                        </a:rPr>
                        <a:t>K</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Segoe UI" panose="020B0502040204020203" pitchFamily="34" charset="0"/>
                          <a:cs typeface="Segoe UI" panose="020B0502040204020203" pitchFamily="34" charset="0"/>
                        </a:rPr>
                        <a:t>For Reserve Component Sailors only, indicate status:           (FTS, SELRES on orders, SELRES not on orders)</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1E4"/>
                    </a:solidFill>
                  </a:tcPr>
                </a:tc>
                <a:extLst>
                  <a:ext uri="{0D108BD9-81ED-4DB2-BD59-A6C34878D82A}">
                    <a16:rowId xmlns:a16="http://schemas.microsoft.com/office/drawing/2014/main" val="1066379617"/>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L</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atin typeface="Segoe UI" panose="020B0502040204020203" pitchFamily="34" charset="0"/>
                          <a:cs typeface="Segoe UI" panose="020B0502040204020203" pitchFamily="34" charset="0"/>
                        </a:rPr>
                        <a:t>Base/Installation</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5197266"/>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M</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atin typeface="Segoe UI" panose="020B0502040204020203" pitchFamily="34" charset="0"/>
                          <a:cs typeface="Segoe UI" panose="020B0502040204020203" pitchFamily="34" charset="0"/>
                        </a:rPr>
                        <a:t>Region</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1E4"/>
                    </a:solidFill>
                  </a:tcPr>
                </a:tc>
                <a:extLst>
                  <a:ext uri="{0D108BD9-81ED-4DB2-BD59-A6C34878D82A}">
                    <a16:rowId xmlns:a16="http://schemas.microsoft.com/office/drawing/2014/main" val="3353638445"/>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N</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atin typeface="Segoe UI" panose="020B0502040204020203" pitchFamily="34" charset="0"/>
                          <a:cs typeface="Segoe UI" panose="020B0502040204020203" pitchFamily="34" charset="0"/>
                        </a:rPr>
                        <a:t>Command</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7342160"/>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O</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atin typeface="Segoe UI" panose="020B0502040204020203" pitchFamily="34" charset="0"/>
                          <a:cs typeface="Segoe UI" panose="020B0502040204020203" pitchFamily="34" charset="0"/>
                        </a:rPr>
                        <a:t>Region</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1E4"/>
                    </a:solidFill>
                  </a:tcPr>
                </a:tc>
                <a:extLst>
                  <a:ext uri="{0D108BD9-81ED-4DB2-BD59-A6C34878D82A}">
                    <a16:rowId xmlns:a16="http://schemas.microsoft.com/office/drawing/2014/main" val="4195156038"/>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P</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atin typeface="Segoe UI" panose="020B0502040204020203" pitchFamily="34" charset="0"/>
                          <a:cs typeface="Segoe UI" panose="020B0502040204020203" pitchFamily="34" charset="0"/>
                        </a:rPr>
                        <a:t>Commanding Officer's Name</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9863451"/>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Q</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atin typeface="Segoe UI" panose="020B0502040204020203" pitchFamily="34" charset="0"/>
                          <a:cs typeface="Segoe UI" panose="020B0502040204020203" pitchFamily="34" charset="0"/>
                        </a:rPr>
                        <a:t>Commanding Officer's Phone</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1E4"/>
                    </a:solidFill>
                  </a:tcPr>
                </a:tc>
                <a:extLst>
                  <a:ext uri="{0D108BD9-81ED-4DB2-BD59-A6C34878D82A}">
                    <a16:rowId xmlns:a16="http://schemas.microsoft.com/office/drawing/2014/main" val="748072518"/>
                  </a:ext>
                </a:extLst>
              </a:tr>
              <a:tr h="218750">
                <a:tc>
                  <a:txBody>
                    <a:bodyPr/>
                    <a:lstStyle/>
                    <a:p>
                      <a:pPr algn="ctr"/>
                      <a:r>
                        <a:rPr lang="en-US" sz="1200" b="1">
                          <a:solidFill>
                            <a:schemeClr val="bg1"/>
                          </a:solidFill>
                          <a:latin typeface="Segoe UI" panose="020B0502040204020203" pitchFamily="34" charset="0"/>
                          <a:cs typeface="Segoe UI" panose="020B0502040204020203" pitchFamily="34" charset="0"/>
                        </a:rPr>
                        <a:t>R</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atin typeface="Segoe UI" panose="020B0502040204020203" pitchFamily="34" charset="0"/>
                          <a:cs typeface="Segoe UI" panose="020B0502040204020203" pitchFamily="34" charset="0"/>
                        </a:rPr>
                        <a:t>Commanding Officer's Email​</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860166"/>
                  </a:ext>
                </a:extLst>
              </a:tr>
              <a:tr h="244088">
                <a:tc>
                  <a:txBody>
                    <a:bodyPr/>
                    <a:lstStyle/>
                    <a:p>
                      <a:pPr algn="ctr"/>
                      <a:r>
                        <a:rPr lang="en-US" sz="1200" b="1">
                          <a:solidFill>
                            <a:schemeClr val="bg1"/>
                          </a:solidFill>
                          <a:latin typeface="Segoe UI" panose="020B0502040204020203" pitchFamily="34" charset="0"/>
                          <a:cs typeface="Segoe UI" panose="020B0502040204020203" pitchFamily="34" charset="0"/>
                        </a:rPr>
                        <a:t>S</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atin typeface="Segoe UI" panose="020B0502040204020203" pitchFamily="34" charset="0"/>
                          <a:cs typeface="Segoe UI" panose="020B0502040204020203" pitchFamily="34" charset="0"/>
                        </a:rPr>
                        <a:t>Additional Information (Alt Triad's contact info, i.e., XO, CMC)</a:t>
                      </a:r>
                    </a:p>
                  </a:txBody>
                  <a:tcPr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1E4"/>
                    </a:solidFill>
                  </a:tcPr>
                </a:tc>
                <a:extLst>
                  <a:ext uri="{0D108BD9-81ED-4DB2-BD59-A6C34878D82A}">
                    <a16:rowId xmlns:a16="http://schemas.microsoft.com/office/drawing/2014/main" val="764201207"/>
                  </a:ext>
                </a:extLst>
              </a:tr>
            </a:tbl>
          </a:graphicData>
        </a:graphic>
      </p:graphicFrame>
    </p:spTree>
    <p:extLst>
      <p:ext uri="{BB962C8B-B14F-4D97-AF65-F5344CB8AC3E}">
        <p14:creationId xmlns:p14="http://schemas.microsoft.com/office/powerpoint/2010/main" val="2244032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36D55-87C1-F2B1-73AB-12CE5721CE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458EFE-6DD5-71AE-3BE0-DB8B6205DF50}"/>
              </a:ext>
            </a:extLst>
          </p:cNvPr>
          <p:cNvSpPr>
            <a:spLocks noGrp="1"/>
          </p:cNvSpPr>
          <p:nvPr>
            <p:ph type="title"/>
          </p:nvPr>
        </p:nvSpPr>
        <p:spPr>
          <a:xfrm>
            <a:off x="838200" y="376205"/>
            <a:ext cx="10515600" cy="1325563"/>
          </a:xfrm>
        </p:spPr>
        <p:txBody>
          <a:bodyPr/>
          <a:lstStyle/>
          <a:p>
            <a:r>
              <a:rPr lang="en-US" sz="4400" b="1" dirty="0">
                <a:solidFill>
                  <a:schemeClr val="bg1"/>
                </a:solidFill>
                <a:latin typeface="Franklin Gothic Medium" panose="020B0603020102020204" pitchFamily="34" charset="0"/>
                <a:cs typeface="Segoe UI"/>
              </a:rPr>
              <a:t>SAIL: Things You Should Know</a:t>
            </a:r>
            <a:endParaRPr lang="en-US" b="1" dirty="0">
              <a:solidFill>
                <a:schemeClr val="bg1"/>
              </a:solidFill>
              <a:latin typeface="Franklin Gothic Medium" panose="020B0603020102020204" pitchFamily="34" charset="0"/>
              <a:cs typeface="Segoe UI"/>
            </a:endParaRPr>
          </a:p>
        </p:txBody>
      </p:sp>
      <p:graphicFrame>
        <p:nvGraphicFramePr>
          <p:cNvPr id="7" name="Table 6">
            <a:extLst>
              <a:ext uri="{FF2B5EF4-FFF2-40B4-BE49-F238E27FC236}">
                <a16:creationId xmlns:a16="http://schemas.microsoft.com/office/drawing/2014/main" id="{A98E05B8-9B1F-D9C8-F976-7CE1C06A6510}"/>
              </a:ext>
            </a:extLst>
          </p:cNvPr>
          <p:cNvGraphicFramePr>
            <a:graphicFrameLocks noGrp="1"/>
          </p:cNvGraphicFramePr>
          <p:nvPr>
            <p:extLst>
              <p:ext uri="{D42A27DB-BD31-4B8C-83A1-F6EECF244321}">
                <p14:modId xmlns:p14="http://schemas.microsoft.com/office/powerpoint/2010/main" val="4204894491"/>
              </p:ext>
            </p:extLst>
          </p:nvPr>
        </p:nvGraphicFramePr>
        <p:xfrm>
          <a:off x="1190625" y="1930535"/>
          <a:ext cx="4698730" cy="3418684"/>
        </p:xfrm>
        <a:graphic>
          <a:graphicData uri="http://schemas.openxmlformats.org/drawingml/2006/table">
            <a:tbl>
              <a:tblPr firstRow="1" bandRow="1">
                <a:tableStyleId>{5C22544A-7EE6-4342-B048-85BDC9FD1C3A}</a:tableStyleId>
              </a:tblPr>
              <a:tblGrid>
                <a:gridCol w="4698730">
                  <a:extLst>
                    <a:ext uri="{9D8B030D-6E8A-4147-A177-3AD203B41FA5}">
                      <a16:colId xmlns:a16="http://schemas.microsoft.com/office/drawing/2014/main" val="3506539826"/>
                    </a:ext>
                  </a:extLst>
                </a:gridCol>
              </a:tblGrid>
              <a:tr h="888399">
                <a:tc>
                  <a:txBody>
                    <a:bodyPr/>
                    <a:lstStyle/>
                    <a:p>
                      <a:pPr marL="0" marR="0">
                        <a:lnSpc>
                          <a:spcPct val="120000"/>
                        </a:lnSpc>
                        <a:spcAft>
                          <a:spcPts val="800"/>
                        </a:spcAft>
                        <a:buNone/>
                      </a:pPr>
                      <a:r>
                        <a:rPr lang="en-US" sz="1650" kern="1200" dirty="0">
                          <a:solidFill>
                            <a:srgbClr val="022A3A"/>
                          </a:solidFill>
                          <a:effectLst/>
                          <a:latin typeface="Segoe UI" panose="020B0502040204020203" pitchFamily="34" charset="0"/>
                          <a:ea typeface="Times New Roman" panose="02020603050405020304" pitchFamily="18" charset="0"/>
                          <a:cs typeface="Times New Roman" panose="02020603050405020304" pitchFamily="18" charset="0"/>
                        </a:rPr>
                        <a:t>“After I Submit the SAIL Referral, How Do I Verify if My Sailor Has Been Contacted?”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R="27305" anchor="ctr">
                    <a:lnL w="19050" cap="flat" cmpd="sng" algn="ctr">
                      <a:noFill/>
                      <a:prstDash val="sysDot"/>
                      <a:round/>
                      <a:headEnd type="none" w="med" len="med"/>
                      <a:tailEnd type="none" w="med" len="med"/>
                    </a:lnL>
                    <a:lnR w="12700" cmpd="sng">
                      <a:noFill/>
                    </a:lnR>
                    <a:lnT w="12700" cmpd="sng">
                      <a:noFill/>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2881287"/>
                  </a:ext>
                </a:extLst>
              </a:tr>
              <a:tr h="2527981">
                <a:tc>
                  <a:txBody>
                    <a:bodyPr/>
                    <a:lstStyle/>
                    <a:p>
                      <a:pPr marL="0" marR="0" lvl="0" indent="0">
                        <a:lnSpc>
                          <a:spcPct val="115000"/>
                        </a:lnSpc>
                        <a:spcAft>
                          <a:spcPts val="800"/>
                        </a:spcAft>
                        <a:buFont typeface="System Font Regular"/>
                        <a:buNone/>
                        <a:tabLst>
                          <a:tab pos="457200" algn="l"/>
                        </a:tabLst>
                      </a:pPr>
                      <a:r>
                        <a:rPr lang="en-US" sz="1650" kern="1200" dirty="0">
                          <a:solidFill>
                            <a:srgbClr val="022A3A"/>
                          </a:solidFill>
                          <a:effectLst/>
                          <a:latin typeface="Segoe UI" panose="020B0502040204020203" pitchFamily="34" charset="0"/>
                          <a:ea typeface="Times New Roman" panose="02020603050405020304" pitchFamily="18" charset="0"/>
                          <a:cs typeface="Times New Roman" panose="02020603050405020304" pitchFamily="18" charset="0"/>
                        </a:rPr>
                        <a:t>The following link contains the SAIL POC List broken down by region:   </a:t>
                      </a:r>
                    </a:p>
                    <a:p>
                      <a:pPr marL="342900" marR="0" lvl="0" indent="-342900">
                        <a:lnSpc>
                          <a:spcPct val="115000"/>
                        </a:lnSpc>
                        <a:spcAft>
                          <a:spcPts val="800"/>
                        </a:spcAft>
                        <a:buFont typeface="System Font Regular"/>
                        <a:buChar char="►"/>
                        <a:tabLst>
                          <a:tab pos="457200" algn="l"/>
                        </a:tabLst>
                      </a:pPr>
                      <a:r>
                        <a:rPr lang="en-US" sz="1600" u="sng" kern="1200" dirty="0">
                          <a:solidFill>
                            <a:srgbClr val="022A3A"/>
                          </a:solidFill>
                          <a:effectLst/>
                          <a:latin typeface="Segoe UI" panose="020B0502040204020203" pitchFamily="34" charset="0"/>
                          <a:ea typeface="Times New Roman" panose="02020603050405020304" pitchFamily="18" charset="0"/>
                          <a:cs typeface="Times New Roman" panose="02020603050405020304" pitchFamily="18" charset="0"/>
                          <a:hlinkClick r:id="rId2" tooltip="Original URL: https://flankspeed.sharepoint-mil.us/:u:/s/CNICHQHub/n914/EaBYdoRnOyxFldUaKIBcX14BWwPxRid0eQMD5Itq_TWg_w?e=gtcE4v. Click or tap if you trust this link."/>
                        </a:rPr>
                        <a:t>Sailor Assistance and Intercept for Life (SAIL)</a:t>
                      </a:r>
                      <a:r>
                        <a:rPr lang="en-US" sz="1600" u="sng" kern="1200" dirty="0">
                          <a:solidFill>
                            <a:srgbClr val="022A3A"/>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marR="0" lvl="0" indent="-342900">
                        <a:lnSpc>
                          <a:spcPct val="115000"/>
                        </a:lnSpc>
                        <a:spcAft>
                          <a:spcPts val="800"/>
                        </a:spcAft>
                        <a:buFont typeface="System Font Regular"/>
                        <a:buChar char="►"/>
                        <a:tabLst>
                          <a:tab pos="457200" algn="l"/>
                        </a:tabLst>
                      </a:pPr>
                      <a:r>
                        <a:rPr lang="en-US" sz="1650" kern="1200" dirty="0">
                          <a:solidFill>
                            <a:srgbClr val="022A3A"/>
                          </a:solidFill>
                          <a:effectLst/>
                          <a:latin typeface="Segoe UI" panose="020B0502040204020203" pitchFamily="34" charset="0"/>
                          <a:ea typeface="Times New Roman" panose="02020603050405020304" pitchFamily="18" charset="0"/>
                          <a:cs typeface="Times New Roman" panose="02020603050405020304" pitchFamily="18" charset="0"/>
                        </a:rPr>
                        <a:t>Contact the SAIL Case Manager within your region to verify contact.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stem Font Regular"/>
                        <a:buChar char="►"/>
                        <a:tabLst>
                          <a:tab pos="457200" algn="l"/>
                        </a:tabLst>
                      </a:pPr>
                      <a:r>
                        <a:rPr lang="en-US" sz="1650" kern="1200" dirty="0">
                          <a:solidFill>
                            <a:srgbClr val="022A3A"/>
                          </a:solidFill>
                          <a:effectLst/>
                          <a:latin typeface="Segoe UI" panose="020B0502040204020203" pitchFamily="34" charset="0"/>
                          <a:ea typeface="Times New Roman" panose="02020603050405020304" pitchFamily="18" charset="0"/>
                          <a:cs typeface="Times New Roman" panose="02020603050405020304" pitchFamily="18" charset="0"/>
                        </a:rPr>
                        <a:t>As a BEST Practice, include SAIL Case Manager contact info in CRP.</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R="27305" marT="182880">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7342707"/>
                  </a:ext>
                </a:extLst>
              </a:tr>
            </a:tbl>
          </a:graphicData>
        </a:graphic>
      </p:graphicFrame>
      <p:sp>
        <p:nvSpPr>
          <p:cNvPr id="10" name="Rectangle 9">
            <a:extLst>
              <a:ext uri="{FF2B5EF4-FFF2-40B4-BE49-F238E27FC236}">
                <a16:creationId xmlns:a16="http://schemas.microsoft.com/office/drawing/2014/main" id="{273B9945-E795-F320-8B54-78CE324BC3AE}"/>
              </a:ext>
            </a:extLst>
          </p:cNvPr>
          <p:cNvSpPr/>
          <p:nvPr/>
        </p:nvSpPr>
        <p:spPr>
          <a:xfrm>
            <a:off x="6260887" y="1835725"/>
            <a:ext cx="4814501" cy="3635177"/>
          </a:xfrm>
          <a:prstGeom prst="rect">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233150-E7CB-D8C5-07BB-F10D6F3114BD}"/>
              </a:ext>
            </a:extLst>
          </p:cNvPr>
          <p:cNvSpPr/>
          <p:nvPr/>
        </p:nvSpPr>
        <p:spPr>
          <a:xfrm>
            <a:off x="1103991" y="1835644"/>
            <a:ext cx="4829780" cy="3635255"/>
          </a:xfrm>
          <a:prstGeom prst="rect">
            <a:avLst/>
          </a:prstGeom>
          <a:no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D6ABFD41-AFCF-D1A2-6A89-F63AA4959C13}"/>
              </a:ext>
            </a:extLst>
          </p:cNvPr>
          <p:cNvGraphicFramePr>
            <a:graphicFrameLocks noGrp="1"/>
          </p:cNvGraphicFramePr>
          <p:nvPr>
            <p:extLst>
              <p:ext uri="{D42A27DB-BD31-4B8C-83A1-F6EECF244321}">
                <p14:modId xmlns:p14="http://schemas.microsoft.com/office/powerpoint/2010/main" val="1255018445"/>
              </p:ext>
            </p:extLst>
          </p:nvPr>
        </p:nvGraphicFramePr>
        <p:xfrm>
          <a:off x="6414106" y="1890793"/>
          <a:ext cx="4496701" cy="3549113"/>
        </p:xfrm>
        <a:graphic>
          <a:graphicData uri="http://schemas.openxmlformats.org/drawingml/2006/table">
            <a:tbl>
              <a:tblPr firstRow="1" bandRow="1">
                <a:tableStyleId>{5C22544A-7EE6-4342-B048-85BDC9FD1C3A}</a:tableStyleId>
              </a:tblPr>
              <a:tblGrid>
                <a:gridCol w="4496701">
                  <a:extLst>
                    <a:ext uri="{9D8B030D-6E8A-4147-A177-3AD203B41FA5}">
                      <a16:colId xmlns:a16="http://schemas.microsoft.com/office/drawing/2014/main" val="3506539826"/>
                    </a:ext>
                  </a:extLst>
                </a:gridCol>
              </a:tblGrid>
              <a:tr h="1075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a:ln>
                            <a:noFill/>
                          </a:ln>
                          <a:solidFill>
                            <a:schemeClr val="tx1"/>
                          </a:solidFill>
                          <a:effectLst/>
                          <a:uLnTx/>
                          <a:uFillTx/>
                          <a:latin typeface="Segoe UI"/>
                          <a:cs typeface="Segoe UI"/>
                        </a:rPr>
                        <a:t>The SAIL referral is mandatory for any Sailor who experienced a suicidal related behavior.</a:t>
                      </a:r>
                    </a:p>
                  </a:txBody>
                  <a:tcPr anchor="ctr">
                    <a:lnL w="19050" cap="flat" cmpd="sng" algn="ctr">
                      <a:noFill/>
                      <a:prstDash val="sysDot"/>
                      <a:round/>
                      <a:headEnd type="none" w="med" len="med"/>
                      <a:tailEnd type="none" w="med" len="med"/>
                    </a:lnL>
                    <a:lnR w="12700" cmpd="sng">
                      <a:noFill/>
                    </a:lnR>
                    <a:lnT w="12700" cmpd="sng">
                      <a:noFill/>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2881287"/>
                  </a:ext>
                </a:extLst>
              </a:tr>
              <a:tr h="1075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schemeClr val="tx1"/>
                          </a:solidFill>
                          <a:effectLst/>
                          <a:uLnTx/>
                          <a:uFillTx/>
                          <a:latin typeface="Segoe UI"/>
                          <a:cs typeface="Segoe UI"/>
                        </a:rPr>
                        <a:t>Only the assigned SAIL Case Manager can offer participation and conduct caring contacts</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7342707"/>
                  </a:ext>
                </a:extLst>
              </a:tr>
              <a:tr h="13981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schemeClr val="tx1"/>
                          </a:solidFill>
                          <a:effectLst/>
                          <a:uLnTx/>
                          <a:uFillTx/>
                          <a:latin typeface="Segoe UI"/>
                          <a:cs typeface="Segoe UI"/>
                        </a:rPr>
                        <a:t>Providers, leaders and CRT members should be knowledgeable about SAIL so that they can encourage Sailors to accept the services</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9559754"/>
                  </a:ext>
                </a:extLst>
              </a:tr>
            </a:tbl>
          </a:graphicData>
        </a:graphic>
      </p:graphicFrame>
      <p:sp>
        <p:nvSpPr>
          <p:cNvPr id="17" name="TextBox 16">
            <a:extLst>
              <a:ext uri="{FF2B5EF4-FFF2-40B4-BE49-F238E27FC236}">
                <a16:creationId xmlns:a16="http://schemas.microsoft.com/office/drawing/2014/main" id="{3B905E52-3848-B916-CEC8-5D9729D232AF}"/>
              </a:ext>
            </a:extLst>
          </p:cNvPr>
          <p:cNvSpPr txBox="1"/>
          <p:nvPr/>
        </p:nvSpPr>
        <p:spPr>
          <a:xfrm>
            <a:off x="0" y="5782180"/>
            <a:ext cx="1219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Segoe UI"/>
                <a:cs typeface="Segoe UI"/>
              </a:rPr>
              <a:t>REMEMBER:  “Ask. Care, Treat!”</a:t>
            </a:r>
          </a:p>
        </p:txBody>
      </p:sp>
    </p:spTree>
    <p:extLst>
      <p:ext uri="{BB962C8B-B14F-4D97-AF65-F5344CB8AC3E}">
        <p14:creationId xmlns:p14="http://schemas.microsoft.com/office/powerpoint/2010/main" val="272702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251" y="387710"/>
            <a:ext cx="10515600" cy="1325563"/>
          </a:xfrm>
        </p:spPr>
        <p:txBody>
          <a:bodyPr>
            <a:normAutofit/>
          </a:bodyPr>
          <a:lstStyle/>
          <a:p>
            <a:r>
              <a:rPr lang="en-US" sz="4000" b="1">
                <a:solidFill>
                  <a:schemeClr val="bg1"/>
                </a:solidFill>
                <a:latin typeface="Franklin Gothic Medium" panose="020B0603020102020204" pitchFamily="34" charset="0"/>
              </a:rPr>
              <a:t>Sending Encrypted Mail to the SAIL Mailbox </a:t>
            </a:r>
          </a:p>
        </p:txBody>
      </p:sp>
      <p:sp>
        <p:nvSpPr>
          <p:cNvPr id="4" name="Slide Number Placeholder 3"/>
          <p:cNvSpPr>
            <a:spLocks noGrp="1"/>
          </p:cNvSpPr>
          <p:nvPr>
            <p:ph type="sldNum" sz="quarter" idx="12"/>
          </p:nvPr>
        </p:nvSpPr>
        <p:spPr/>
        <p:txBody>
          <a:bodyPr/>
          <a:lstStyle/>
          <a:p>
            <a:fld id="{52D0F621-CBA9-4D28-876C-284FC20BF2E0}" type="slidenum">
              <a:rPr lang="en-US" smtClean="0"/>
              <a:pPr/>
              <a:t>27</a:t>
            </a:fld>
            <a:endParaRPr lang="en-US"/>
          </a:p>
        </p:txBody>
      </p:sp>
      <p:sp>
        <p:nvSpPr>
          <p:cNvPr id="6" name="Content Placeholder 6">
            <a:extLst>
              <a:ext uri="{FF2B5EF4-FFF2-40B4-BE49-F238E27FC236}">
                <a16:creationId xmlns:a16="http://schemas.microsoft.com/office/drawing/2014/main" id="{53C72CAD-01D0-0C7A-E2CE-55EAC57E627D}"/>
              </a:ext>
            </a:extLst>
          </p:cNvPr>
          <p:cNvSpPr>
            <a:spLocks noGrp="1"/>
          </p:cNvSpPr>
          <p:nvPr>
            <p:ph idx="1"/>
          </p:nvPr>
        </p:nvSpPr>
        <p:spPr>
          <a:xfrm>
            <a:off x="814422" y="2023579"/>
            <a:ext cx="10859219" cy="3963151"/>
          </a:xfrm>
        </p:spPr>
        <p:txBody>
          <a:bodyPr>
            <a:noAutofit/>
          </a:bodyPr>
          <a:lstStyle/>
          <a:p>
            <a:pPr>
              <a:lnSpc>
                <a:spcPct val="100000"/>
              </a:lnSpc>
              <a:buSzPct val="70000"/>
              <a:buFont typeface="System Font Regular"/>
              <a:buChar char="►"/>
            </a:pPr>
            <a:r>
              <a:rPr lang="en-US" sz="2000" spc="20" dirty="0">
                <a:latin typeface="Segoe UI" panose="020B0502040204020203" pitchFamily="34" charset="0"/>
                <a:cs typeface="Segoe UI" panose="020B0502040204020203" pitchFamily="34" charset="0"/>
              </a:rPr>
              <a:t>Go to website: </a:t>
            </a:r>
            <a:r>
              <a:rPr lang="en-US" sz="2000" spc="20" dirty="0">
                <a:latin typeface="Segoe UI" panose="020B0502040204020203" pitchFamily="34" charset="0"/>
                <a:cs typeface="Segoe UI" panose="020B0502040204020203" pitchFamily="34" charset="0"/>
                <a:hlinkClick r:id="rId3"/>
              </a:rPr>
              <a:t>https://dod411.gds.disa.mil</a:t>
            </a:r>
            <a:r>
              <a:rPr lang="en-US" sz="2000" spc="20" dirty="0">
                <a:latin typeface="Segoe UI" panose="020B0502040204020203" pitchFamily="34" charset="0"/>
                <a:cs typeface="Segoe UI" panose="020B0502040204020203" pitchFamily="34" charset="0"/>
              </a:rPr>
              <a:t>  </a:t>
            </a:r>
          </a:p>
          <a:p>
            <a:pPr>
              <a:lnSpc>
                <a:spcPct val="100000"/>
              </a:lnSpc>
              <a:buSzPct val="70000"/>
              <a:buFont typeface="System Font Regular"/>
              <a:buChar char="►"/>
            </a:pPr>
            <a:r>
              <a:rPr lang="en-US" sz="2000" spc="20" dirty="0">
                <a:latin typeface="Segoe UI" panose="020B0502040204020203" pitchFamily="34" charset="0"/>
                <a:cs typeface="Segoe UI" panose="020B0502040204020203" pitchFamily="34" charset="0"/>
              </a:rPr>
              <a:t>Enter the SAIL email link:  MILL-N17-SAIL@us.navy.mil</a:t>
            </a:r>
          </a:p>
          <a:p>
            <a:pPr>
              <a:lnSpc>
                <a:spcPct val="100000"/>
              </a:lnSpc>
              <a:buSzPct val="70000"/>
              <a:buFont typeface="System Font Regular"/>
              <a:buChar char="►"/>
            </a:pPr>
            <a:r>
              <a:rPr lang="en-US" sz="2000" spc="20" dirty="0">
                <a:latin typeface="Segoe UI" panose="020B0502040204020203" pitchFamily="34" charset="0"/>
                <a:cs typeface="Segoe UI" panose="020B0502040204020203" pitchFamily="34" charset="0"/>
              </a:rPr>
              <a:t>Click “Search”</a:t>
            </a:r>
          </a:p>
          <a:p>
            <a:pPr>
              <a:lnSpc>
                <a:spcPct val="100000"/>
              </a:lnSpc>
              <a:buSzPct val="70000"/>
              <a:buFont typeface="System Font Regular"/>
              <a:buChar char="►"/>
            </a:pPr>
            <a:r>
              <a:rPr lang="en-US" sz="2000" spc="20" dirty="0">
                <a:latin typeface="Segoe UI" panose="020B0502040204020203" pitchFamily="34" charset="0"/>
                <a:cs typeface="Segoe UI" panose="020B0502040204020203" pitchFamily="34" charset="0"/>
              </a:rPr>
              <a:t>Click on “MILL”</a:t>
            </a:r>
          </a:p>
          <a:p>
            <a:pPr>
              <a:lnSpc>
                <a:spcPct val="100000"/>
              </a:lnSpc>
              <a:buSzPct val="70000"/>
              <a:buFont typeface="System Font Regular"/>
              <a:buChar char="►"/>
            </a:pPr>
            <a:r>
              <a:rPr lang="en-US" sz="2000" spc="20" dirty="0">
                <a:latin typeface="Segoe UI" panose="020B0502040204020203" pitchFamily="34" charset="0"/>
                <a:cs typeface="Segoe UI" panose="020B0502040204020203" pitchFamily="34" charset="0"/>
              </a:rPr>
              <a:t>Click on the appropriate download link (usually: Download Certificate(s) as vCard Outlook &amp; Internet Explorer or Netscape 7.x Required)</a:t>
            </a:r>
          </a:p>
          <a:p>
            <a:pPr>
              <a:lnSpc>
                <a:spcPct val="100000"/>
              </a:lnSpc>
              <a:buSzPct val="70000"/>
              <a:buFont typeface="System Font Regular"/>
              <a:buChar char="►"/>
            </a:pPr>
            <a:r>
              <a:rPr lang="en-US" sz="2000" spc="20" dirty="0">
                <a:latin typeface="Segoe UI" panose="020B0502040204020203" pitchFamily="34" charset="0"/>
                <a:cs typeface="Segoe UI" panose="020B0502040204020203" pitchFamily="34" charset="0"/>
              </a:rPr>
              <a:t>Select Certificate</a:t>
            </a:r>
          </a:p>
          <a:p>
            <a:pPr>
              <a:lnSpc>
                <a:spcPct val="100000"/>
              </a:lnSpc>
              <a:buSzPct val="70000"/>
              <a:buFont typeface="System Font Regular"/>
              <a:buChar char="►"/>
            </a:pPr>
            <a:r>
              <a:rPr lang="en-US" sz="2000" spc="20" dirty="0">
                <a:latin typeface="Segoe UI" panose="020B0502040204020203" pitchFamily="34" charset="0"/>
                <a:cs typeface="Segoe UI" panose="020B0502040204020203" pitchFamily="34" charset="0"/>
              </a:rPr>
              <a:t>Click “Save”</a:t>
            </a:r>
          </a:p>
          <a:p>
            <a:pPr>
              <a:lnSpc>
                <a:spcPct val="100000"/>
              </a:lnSpc>
              <a:buSzPct val="70000"/>
              <a:buFont typeface="System Font Regular"/>
              <a:buChar char="►"/>
            </a:pPr>
            <a:r>
              <a:rPr lang="en-US" sz="2000" spc="20" dirty="0">
                <a:latin typeface="Segoe UI" panose="020B0502040204020203" pitchFamily="34" charset="0"/>
                <a:cs typeface="Segoe UI" panose="020B0502040204020203" pitchFamily="34" charset="0"/>
              </a:rPr>
              <a:t>Once downloaded, open the downloaded file in Outlook so it will populate in the "To" line.  Start sending encrypted emails to SAIL Mailbox</a:t>
            </a:r>
          </a:p>
          <a:p>
            <a:pPr>
              <a:lnSpc>
                <a:spcPct val="100000"/>
              </a:lnSpc>
              <a:buSzPct val="70000"/>
              <a:buFont typeface="System Font Regular"/>
              <a:buChar char="►"/>
            </a:pPr>
            <a:endParaRPr lang="en-US" sz="2000" spc="20"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0BAF111C-3FF1-8853-02F4-7D80D1D1C38B}"/>
              </a:ext>
            </a:extLst>
          </p:cNvPr>
          <p:cNvSpPr txBox="1"/>
          <p:nvPr/>
        </p:nvSpPr>
        <p:spPr>
          <a:xfrm>
            <a:off x="538222" y="1566017"/>
            <a:ext cx="10390516" cy="430887"/>
          </a:xfrm>
          <a:prstGeom prst="rect">
            <a:avLst/>
          </a:prstGeom>
          <a:noFill/>
        </p:spPr>
        <p:txBody>
          <a:bodyPr wrap="square">
            <a:spAutoFit/>
          </a:bodyPr>
          <a:lstStyle/>
          <a:p>
            <a:pPr marL="0" indent="0">
              <a:buNone/>
            </a:pPr>
            <a:r>
              <a:rPr lang="en-US" sz="2200" b="1" spc="30">
                <a:latin typeface="Segoe UI" panose="020B0502040204020203" pitchFamily="34" charset="0"/>
                <a:cs typeface="Segoe UI" panose="020B0502040204020203" pitchFamily="34" charset="0"/>
              </a:rPr>
              <a:t>If experiencing problems sending a SAIL referral via encrypted email:</a:t>
            </a:r>
          </a:p>
        </p:txBody>
      </p:sp>
    </p:spTree>
    <p:extLst>
      <p:ext uri="{BB962C8B-B14F-4D97-AF65-F5344CB8AC3E}">
        <p14:creationId xmlns:p14="http://schemas.microsoft.com/office/powerpoint/2010/main" val="2223931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3406C-D374-ECC4-018A-6C12B7669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C611D7-58EE-2525-EFD3-5FA7A8E50E62}"/>
              </a:ext>
            </a:extLst>
          </p:cNvPr>
          <p:cNvSpPr>
            <a:spLocks noGrp="1"/>
          </p:cNvSpPr>
          <p:nvPr>
            <p:ph type="title"/>
          </p:nvPr>
        </p:nvSpPr>
        <p:spPr>
          <a:xfrm>
            <a:off x="838200" y="365676"/>
            <a:ext cx="10515600" cy="1325563"/>
          </a:xfrm>
        </p:spPr>
        <p:txBody>
          <a:bodyPr>
            <a:normAutofit/>
          </a:bodyPr>
          <a:lstStyle/>
          <a:p>
            <a:r>
              <a:rPr lang="en-US" b="1">
                <a:solidFill>
                  <a:schemeClr val="bg1"/>
                </a:solidFill>
                <a:latin typeface="Franklin Gothic Medium" panose="020B0603020102020204" pitchFamily="34" charset="0"/>
              </a:rPr>
              <a:t>If Encryption Problems Continue…………. </a:t>
            </a:r>
          </a:p>
        </p:txBody>
      </p:sp>
      <p:sp>
        <p:nvSpPr>
          <p:cNvPr id="4" name="Slide Number Placeholder 3">
            <a:extLst>
              <a:ext uri="{FF2B5EF4-FFF2-40B4-BE49-F238E27FC236}">
                <a16:creationId xmlns:a16="http://schemas.microsoft.com/office/drawing/2014/main" id="{3B1348F2-3D93-691F-981B-DD6E5BDAD965}"/>
              </a:ext>
            </a:extLst>
          </p:cNvPr>
          <p:cNvSpPr>
            <a:spLocks noGrp="1"/>
          </p:cNvSpPr>
          <p:nvPr>
            <p:ph type="sldNum" sz="quarter" idx="12"/>
          </p:nvPr>
        </p:nvSpPr>
        <p:spPr/>
        <p:txBody>
          <a:bodyPr/>
          <a:lstStyle/>
          <a:p>
            <a:fld id="{52D0F621-CBA9-4D28-876C-284FC20BF2E0}" type="slidenum">
              <a:rPr lang="en-US" smtClean="0"/>
              <a:pPr/>
              <a:t>28</a:t>
            </a:fld>
            <a:endParaRPr lang="en-US"/>
          </a:p>
        </p:txBody>
      </p:sp>
      <p:sp>
        <p:nvSpPr>
          <p:cNvPr id="7" name="Content Placeholder 6">
            <a:extLst>
              <a:ext uri="{FF2B5EF4-FFF2-40B4-BE49-F238E27FC236}">
                <a16:creationId xmlns:a16="http://schemas.microsoft.com/office/drawing/2014/main" id="{CCA4B0F2-D226-7B12-9889-B75E8CA0CF7D}"/>
              </a:ext>
            </a:extLst>
          </p:cNvPr>
          <p:cNvSpPr>
            <a:spLocks noGrp="1"/>
          </p:cNvSpPr>
          <p:nvPr>
            <p:ph idx="1"/>
          </p:nvPr>
        </p:nvSpPr>
        <p:spPr>
          <a:xfrm>
            <a:off x="536487" y="1676400"/>
            <a:ext cx="10515600" cy="4351338"/>
          </a:xfrm>
        </p:spPr>
        <p:txBody>
          <a:bodyPr>
            <a:normAutofit/>
          </a:bodyPr>
          <a:lstStyle/>
          <a:p>
            <a:pPr>
              <a:buSzPct val="70000"/>
              <a:buFont typeface="System Font Regular"/>
              <a:buChar char="►"/>
            </a:pPr>
            <a:r>
              <a:rPr lang="en-US" sz="2000">
                <a:latin typeface="Segoe UI" panose="020B0502040204020203" pitchFamily="34" charset="0"/>
                <a:cs typeface="Segoe UI" panose="020B0502040204020203" pitchFamily="34" charset="0"/>
              </a:rPr>
              <a:t>Submit the SAIL referral via  </a:t>
            </a:r>
            <a:r>
              <a:rPr lang="en-US" sz="2000" err="1">
                <a:latin typeface="Segoe UI" panose="020B0502040204020203" pitchFamily="34" charset="0"/>
                <a:cs typeface="Segoe UI" panose="020B0502040204020203" pitchFamily="34" charset="0"/>
              </a:rPr>
              <a:t>DoDSAFE</a:t>
            </a:r>
            <a:r>
              <a:rPr lang="en-US" sz="2000">
                <a:latin typeface="Segoe UI" panose="020B0502040204020203" pitchFamily="34" charset="0"/>
                <a:cs typeface="Segoe UI" panose="020B0502040204020203" pitchFamily="34" charset="0"/>
              </a:rPr>
              <a:t>   </a:t>
            </a:r>
            <a:r>
              <a:rPr lang="en-US" sz="2000">
                <a:latin typeface="Segoe UI" panose="020B0502040204020203" pitchFamily="34" charset="0"/>
                <a:cs typeface="Segoe UI" panose="020B0502040204020203" pitchFamily="34" charset="0"/>
                <a:hlinkClick r:id="rId3"/>
              </a:rPr>
              <a:t>https://safe.apps.mil/</a:t>
            </a:r>
            <a:endParaRPr lang="en-US" sz="2000">
              <a:latin typeface="Segoe UI" panose="020B0502040204020203" pitchFamily="34" charset="0"/>
              <a:cs typeface="Segoe UI" panose="020B0502040204020203" pitchFamily="34" charset="0"/>
            </a:endParaRPr>
          </a:p>
          <a:p>
            <a:pPr>
              <a:buSzPct val="70000"/>
              <a:buFont typeface="System Font Regular"/>
              <a:buChar char="►"/>
            </a:pPr>
            <a:r>
              <a:rPr lang="en-US" sz="2000">
                <a:latin typeface="Segoe UI" panose="020B0502040204020203" pitchFamily="34" charset="0"/>
                <a:cs typeface="Segoe UI" panose="020B0502040204020203" pitchFamily="34" charset="0"/>
              </a:rPr>
              <a:t>Please be sure to send a passphrase in a separate email.</a:t>
            </a:r>
          </a:p>
          <a:p>
            <a:pPr>
              <a:buSzPct val="70000"/>
              <a:buFont typeface="System Font Regular"/>
              <a:buChar char="►"/>
            </a:pPr>
            <a:endParaRPr lang="en-US" sz="2000">
              <a:latin typeface="Segoe UI" panose="020B0502040204020203" pitchFamily="34" charset="0"/>
              <a:cs typeface="Segoe UI" panose="020B0502040204020203" pitchFamily="34" charset="0"/>
            </a:endParaRPr>
          </a:p>
          <a:p>
            <a:pPr>
              <a:buSzPct val="70000"/>
              <a:buFont typeface="System Font Regular"/>
              <a:buChar char="►"/>
            </a:pP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17164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D534D-F923-EC8A-713A-13C0C149A2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1FB335-CCB9-5AFF-FF94-8EA1962AD2C3}"/>
              </a:ext>
            </a:extLst>
          </p:cNvPr>
          <p:cNvSpPr>
            <a:spLocks noGrp="1"/>
          </p:cNvSpPr>
          <p:nvPr>
            <p:ph type="title"/>
          </p:nvPr>
        </p:nvSpPr>
        <p:spPr>
          <a:xfrm>
            <a:off x="871251" y="365188"/>
            <a:ext cx="10515600" cy="1325563"/>
          </a:xfrm>
        </p:spPr>
        <p:txBody>
          <a:bodyPr/>
          <a:lstStyle/>
          <a:p>
            <a:r>
              <a:rPr lang="en-US" sz="4400" b="1">
                <a:solidFill>
                  <a:schemeClr val="bg1"/>
                </a:solidFill>
                <a:latin typeface="Franklin Gothic Medium" panose="020B0603020102020204" pitchFamily="34" charset="0"/>
                <a:cs typeface="Segoe UI"/>
              </a:rPr>
              <a:t>SAIL Questions</a:t>
            </a:r>
            <a:endParaRPr lang="en-US" b="1">
              <a:solidFill>
                <a:schemeClr val="bg1"/>
              </a:solidFill>
              <a:latin typeface="Franklin Gothic Medium" panose="020B0603020102020204" pitchFamily="34" charset="0"/>
              <a:cs typeface="Segoe UI"/>
            </a:endParaRPr>
          </a:p>
        </p:txBody>
      </p:sp>
      <p:sp>
        <p:nvSpPr>
          <p:cNvPr id="5" name="TextBox 4">
            <a:extLst>
              <a:ext uri="{FF2B5EF4-FFF2-40B4-BE49-F238E27FC236}">
                <a16:creationId xmlns:a16="http://schemas.microsoft.com/office/drawing/2014/main" id="{446B5BDE-5BE0-ECAB-F010-EC9CEC9C8989}"/>
              </a:ext>
            </a:extLst>
          </p:cNvPr>
          <p:cNvSpPr txBox="1"/>
          <p:nvPr/>
        </p:nvSpPr>
        <p:spPr>
          <a:xfrm>
            <a:off x="2113980" y="1764177"/>
            <a:ext cx="7995138" cy="1015663"/>
          </a:xfrm>
          <a:prstGeom prst="rect">
            <a:avLst/>
          </a:prstGeom>
          <a:noFill/>
        </p:spPr>
        <p:txBody>
          <a:bodyPr wrap="square">
            <a:spAutoFit/>
          </a:bodyPr>
          <a:lstStyle/>
          <a:p>
            <a:pPr marL="12065" marR="5080" algn="ctr">
              <a:spcBef>
                <a:spcPts val="480"/>
              </a:spcBef>
            </a:pPr>
            <a:r>
              <a:rPr lang="en-US" sz="3000" b="1" spc="30">
                <a:latin typeface="Segoe UI"/>
                <a:cs typeface="Arial"/>
              </a:rPr>
              <a:t>Please contact OPNAV N170B if you have questions regarding the SAIL Program.</a:t>
            </a:r>
          </a:p>
        </p:txBody>
      </p:sp>
      <p:sp>
        <p:nvSpPr>
          <p:cNvPr id="13" name="Rectangle 12">
            <a:extLst>
              <a:ext uri="{FF2B5EF4-FFF2-40B4-BE49-F238E27FC236}">
                <a16:creationId xmlns:a16="http://schemas.microsoft.com/office/drawing/2014/main" id="{2FD798C5-C23F-4E1A-8C4E-656436557E18}"/>
              </a:ext>
            </a:extLst>
          </p:cNvPr>
          <p:cNvSpPr/>
          <p:nvPr/>
        </p:nvSpPr>
        <p:spPr>
          <a:xfrm>
            <a:off x="3046773" y="3012386"/>
            <a:ext cx="6115648" cy="2938139"/>
          </a:xfrm>
          <a:prstGeom prst="rect">
            <a:avLst/>
          </a:prstGeom>
          <a:solidFill>
            <a:schemeClr val="tx1"/>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6AA0EA-BCBE-FF2C-0B73-D288AA673ED6}"/>
              </a:ext>
            </a:extLst>
          </p:cNvPr>
          <p:cNvSpPr/>
          <p:nvPr/>
        </p:nvSpPr>
        <p:spPr>
          <a:xfrm>
            <a:off x="3433913" y="4741678"/>
            <a:ext cx="732530" cy="732530"/>
          </a:xfrm>
          <a:prstGeom prst="ellipse">
            <a:avLst/>
          </a:prstGeom>
          <a:solidFill>
            <a:srgbClr val="FFFFFF"/>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6E1DAF0-5E44-2A81-5D85-A8EA4E2E1C9B}"/>
              </a:ext>
            </a:extLst>
          </p:cNvPr>
          <p:cNvSpPr/>
          <p:nvPr/>
        </p:nvSpPr>
        <p:spPr>
          <a:xfrm>
            <a:off x="3413362" y="3816333"/>
            <a:ext cx="732530" cy="732530"/>
          </a:xfrm>
          <a:prstGeom prst="ellipse">
            <a:avLst/>
          </a:prstGeom>
          <a:solidFill>
            <a:srgbClr val="FFFFFF"/>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215096-FCE5-7A34-C6A6-8392CDBF762B}"/>
              </a:ext>
            </a:extLst>
          </p:cNvPr>
          <p:cNvSpPr txBox="1"/>
          <p:nvPr/>
        </p:nvSpPr>
        <p:spPr>
          <a:xfrm>
            <a:off x="3059651" y="3213064"/>
            <a:ext cx="6102770" cy="430887"/>
          </a:xfrm>
          <a:prstGeom prst="rect">
            <a:avLst/>
          </a:prstGeom>
          <a:noFill/>
        </p:spPr>
        <p:txBody>
          <a:bodyPr wrap="square">
            <a:spAutoFit/>
          </a:bodyPr>
          <a:lstStyle/>
          <a:p>
            <a:pPr algn="ctr"/>
            <a:r>
              <a:rPr lang="en-US" sz="2200" b="1" spc="20">
                <a:solidFill>
                  <a:schemeClr val="bg2"/>
                </a:solidFill>
                <a:latin typeface="Segoe UI"/>
                <a:cs typeface="Arial"/>
              </a:rPr>
              <a:t>NAVY SUICIDE PREVENTION PROGRAM </a:t>
            </a:r>
            <a:endParaRPr lang="en-US" sz="2200" b="1" spc="20">
              <a:solidFill>
                <a:schemeClr val="bg2"/>
              </a:solidFill>
            </a:endParaRPr>
          </a:p>
        </p:txBody>
      </p:sp>
      <p:grpSp>
        <p:nvGrpSpPr>
          <p:cNvPr id="21" name="Group 20">
            <a:extLst>
              <a:ext uri="{FF2B5EF4-FFF2-40B4-BE49-F238E27FC236}">
                <a16:creationId xmlns:a16="http://schemas.microsoft.com/office/drawing/2014/main" id="{3FAF20FE-7AA5-4EEA-EF74-7D9130242B53}"/>
              </a:ext>
            </a:extLst>
          </p:cNvPr>
          <p:cNvGrpSpPr/>
          <p:nvPr/>
        </p:nvGrpSpPr>
        <p:grpSpPr>
          <a:xfrm>
            <a:off x="3541362" y="3956657"/>
            <a:ext cx="444079" cy="444081"/>
            <a:chOff x="2829792" y="3460174"/>
            <a:chExt cx="502374" cy="502376"/>
          </a:xfrm>
        </p:grpSpPr>
        <p:sp>
          <p:nvSpPr>
            <p:cNvPr id="25" name="Freeform 24">
              <a:extLst>
                <a:ext uri="{FF2B5EF4-FFF2-40B4-BE49-F238E27FC236}">
                  <a16:creationId xmlns:a16="http://schemas.microsoft.com/office/drawing/2014/main" id="{353FE0F0-0F03-0F95-F03F-293DFA74FF12}"/>
                </a:ext>
              </a:extLst>
            </p:cNvPr>
            <p:cNvSpPr/>
            <p:nvPr/>
          </p:nvSpPr>
          <p:spPr>
            <a:xfrm>
              <a:off x="3092060" y="3513737"/>
              <a:ext cx="185215" cy="185215"/>
            </a:xfrm>
            <a:custGeom>
              <a:avLst/>
              <a:gdLst>
                <a:gd name="connsiteX0" fmla="*/ 0 w 185215"/>
                <a:gd name="connsiteY0" fmla="*/ 0 h 185215"/>
                <a:gd name="connsiteX1" fmla="*/ 130965 w 185215"/>
                <a:gd name="connsiteY1" fmla="*/ 54250 h 185215"/>
                <a:gd name="connsiteX2" fmla="*/ 185216 w 185215"/>
                <a:gd name="connsiteY2" fmla="*/ 185216 h 185215"/>
              </a:gdLst>
              <a:ahLst/>
              <a:cxnLst>
                <a:cxn ang="0">
                  <a:pos x="connsiteX0" y="connsiteY0"/>
                </a:cxn>
                <a:cxn ang="0">
                  <a:pos x="connsiteX1" y="connsiteY1"/>
                </a:cxn>
                <a:cxn ang="0">
                  <a:pos x="connsiteX2" y="connsiteY2"/>
                </a:cxn>
              </a:cxnLst>
              <a:rect l="l" t="t" r="r" b="b"/>
              <a:pathLst>
                <a:path w="185215" h="185215">
                  <a:moveTo>
                    <a:pt x="0" y="0"/>
                  </a:moveTo>
                  <a:cubicBezTo>
                    <a:pt x="47403" y="0"/>
                    <a:pt x="94805" y="18080"/>
                    <a:pt x="130965" y="54250"/>
                  </a:cubicBezTo>
                  <a:cubicBezTo>
                    <a:pt x="167135" y="90420"/>
                    <a:pt x="185216" y="137813"/>
                    <a:pt x="185216" y="185216"/>
                  </a:cubicBezTo>
                </a:path>
              </a:pathLst>
            </a:custGeom>
            <a:noFill/>
            <a:ln w="25537" cap="rnd">
              <a:solidFill>
                <a:schemeClr val="tx1"/>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68CAC7CB-4431-DA67-ACBD-B8AE3CAEB357}"/>
                </a:ext>
              </a:extLst>
            </p:cNvPr>
            <p:cNvSpPr/>
            <p:nvPr/>
          </p:nvSpPr>
          <p:spPr>
            <a:xfrm>
              <a:off x="3092060" y="3587864"/>
              <a:ext cx="111088" cy="111088"/>
            </a:xfrm>
            <a:custGeom>
              <a:avLst/>
              <a:gdLst>
                <a:gd name="connsiteX0" fmla="*/ 0 w 111088"/>
                <a:gd name="connsiteY0" fmla="*/ 0 h 111088"/>
                <a:gd name="connsiteX1" fmla="*/ 78550 w 111088"/>
                <a:gd name="connsiteY1" fmla="*/ 32539 h 111088"/>
                <a:gd name="connsiteX2" fmla="*/ 111089 w 111088"/>
                <a:gd name="connsiteY2" fmla="*/ 111089 h 111088"/>
              </a:gdLst>
              <a:ahLst/>
              <a:cxnLst>
                <a:cxn ang="0">
                  <a:pos x="connsiteX0" y="connsiteY0"/>
                </a:cxn>
                <a:cxn ang="0">
                  <a:pos x="connsiteX1" y="connsiteY1"/>
                </a:cxn>
                <a:cxn ang="0">
                  <a:pos x="connsiteX2" y="connsiteY2"/>
                </a:cxn>
              </a:cxnLst>
              <a:rect l="l" t="t" r="r" b="b"/>
              <a:pathLst>
                <a:path w="111088" h="111088">
                  <a:moveTo>
                    <a:pt x="0" y="0"/>
                  </a:moveTo>
                  <a:cubicBezTo>
                    <a:pt x="28434" y="0"/>
                    <a:pt x="56858" y="10846"/>
                    <a:pt x="78550" y="32539"/>
                  </a:cubicBezTo>
                  <a:cubicBezTo>
                    <a:pt x="100243" y="54231"/>
                    <a:pt x="111089" y="82665"/>
                    <a:pt x="111089" y="111089"/>
                  </a:cubicBezTo>
                </a:path>
              </a:pathLst>
            </a:custGeom>
            <a:noFill/>
            <a:ln w="25537" cap="rnd">
              <a:solidFill>
                <a:schemeClr val="tx1"/>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96376DFD-9137-B465-8283-937DD3721457}"/>
                </a:ext>
              </a:extLst>
            </p:cNvPr>
            <p:cNvSpPr/>
            <p:nvPr/>
          </p:nvSpPr>
          <p:spPr>
            <a:xfrm>
              <a:off x="2829792" y="3460174"/>
              <a:ext cx="502374" cy="502376"/>
            </a:xfrm>
            <a:custGeom>
              <a:avLst/>
              <a:gdLst>
                <a:gd name="connsiteX0" fmla="*/ 183727 w 502374"/>
                <a:gd name="connsiteY0" fmla="*/ 437882 h 502376"/>
                <a:gd name="connsiteX1" fmla="*/ 500758 w 502374"/>
                <a:gd name="connsiteY1" fmla="*/ 405846 h 502376"/>
                <a:gd name="connsiteX2" fmla="*/ 480660 w 502374"/>
                <a:gd name="connsiteY2" fmla="*/ 369328 h 502376"/>
                <a:gd name="connsiteX3" fmla="*/ 387158 w 502374"/>
                <a:gd name="connsiteY3" fmla="*/ 330869 h 502376"/>
                <a:gd name="connsiteX4" fmla="*/ 350563 w 502374"/>
                <a:gd name="connsiteY4" fmla="*/ 343956 h 502376"/>
                <a:gd name="connsiteX5" fmla="*/ 329393 w 502374"/>
                <a:gd name="connsiteY5" fmla="*/ 380290 h 502376"/>
                <a:gd name="connsiteX6" fmla="*/ 302398 w 502374"/>
                <a:gd name="connsiteY6" fmla="*/ 391803 h 502376"/>
                <a:gd name="connsiteX7" fmla="*/ 188219 w 502374"/>
                <a:gd name="connsiteY7" fmla="*/ 314161 h 502376"/>
                <a:gd name="connsiteX8" fmla="*/ 110576 w 502374"/>
                <a:gd name="connsiteY8" fmla="*/ 199981 h 502376"/>
                <a:gd name="connsiteX9" fmla="*/ 122089 w 502374"/>
                <a:gd name="connsiteY9" fmla="*/ 172986 h 502376"/>
                <a:gd name="connsiteX10" fmla="*/ 158423 w 502374"/>
                <a:gd name="connsiteY10" fmla="*/ 151816 h 502376"/>
                <a:gd name="connsiteX11" fmla="*/ 171510 w 502374"/>
                <a:gd name="connsiteY11" fmla="*/ 115221 h 502376"/>
                <a:gd name="connsiteX12" fmla="*/ 133051 w 502374"/>
                <a:gd name="connsiteY12" fmla="*/ 21720 h 502376"/>
                <a:gd name="connsiteX13" fmla="*/ 96533 w 502374"/>
                <a:gd name="connsiteY13" fmla="*/ 1621 h 502376"/>
                <a:gd name="connsiteX14" fmla="*/ 64497 w 502374"/>
                <a:gd name="connsiteY14" fmla="*/ 318642 h 502376"/>
                <a:gd name="connsiteX15" fmla="*/ 183737 w 502374"/>
                <a:gd name="connsiteY15" fmla="*/ 437882 h 50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2374" h="502376">
                  <a:moveTo>
                    <a:pt x="183727" y="437882"/>
                  </a:moveTo>
                  <a:cubicBezTo>
                    <a:pt x="359507" y="562676"/>
                    <a:pt x="474063" y="480900"/>
                    <a:pt x="500758" y="405846"/>
                  </a:cubicBezTo>
                  <a:cubicBezTo>
                    <a:pt x="506350" y="390113"/>
                    <a:pt x="496895" y="373201"/>
                    <a:pt x="480660" y="369328"/>
                  </a:cubicBezTo>
                  <a:cubicBezTo>
                    <a:pt x="449415" y="361872"/>
                    <a:pt x="416259" y="343763"/>
                    <a:pt x="387158" y="330869"/>
                  </a:cubicBezTo>
                  <a:cubicBezTo>
                    <a:pt x="373415" y="324785"/>
                    <a:pt x="357314" y="330522"/>
                    <a:pt x="350563" y="343956"/>
                  </a:cubicBezTo>
                  <a:lnTo>
                    <a:pt x="329393" y="380290"/>
                  </a:lnTo>
                  <a:cubicBezTo>
                    <a:pt x="324409" y="390200"/>
                    <a:pt x="312983" y="395125"/>
                    <a:pt x="302398" y="391803"/>
                  </a:cubicBezTo>
                  <a:cubicBezTo>
                    <a:pt x="277190" y="383902"/>
                    <a:pt x="239465" y="365320"/>
                    <a:pt x="188219" y="314161"/>
                  </a:cubicBezTo>
                  <a:cubicBezTo>
                    <a:pt x="137049" y="262924"/>
                    <a:pt x="118477" y="225189"/>
                    <a:pt x="110576" y="199981"/>
                  </a:cubicBezTo>
                  <a:cubicBezTo>
                    <a:pt x="107254" y="189396"/>
                    <a:pt x="112179" y="177970"/>
                    <a:pt x="122089" y="172986"/>
                  </a:cubicBezTo>
                  <a:lnTo>
                    <a:pt x="158423" y="151816"/>
                  </a:lnTo>
                  <a:cubicBezTo>
                    <a:pt x="171857" y="145065"/>
                    <a:pt x="177594" y="128964"/>
                    <a:pt x="171510" y="115221"/>
                  </a:cubicBezTo>
                  <a:cubicBezTo>
                    <a:pt x="158626" y="86120"/>
                    <a:pt x="140507" y="52964"/>
                    <a:pt x="133051" y="21720"/>
                  </a:cubicBezTo>
                  <a:cubicBezTo>
                    <a:pt x="129178" y="5474"/>
                    <a:pt x="112266" y="-3981"/>
                    <a:pt x="96533" y="1621"/>
                  </a:cubicBezTo>
                  <a:cubicBezTo>
                    <a:pt x="21469" y="28306"/>
                    <a:pt x="-60297" y="142862"/>
                    <a:pt x="64497" y="318642"/>
                  </a:cubicBezTo>
                  <a:cubicBezTo>
                    <a:pt x="97248" y="364779"/>
                    <a:pt x="137600" y="405122"/>
                    <a:pt x="183737" y="437882"/>
                  </a:cubicBezTo>
                  <a:close/>
                </a:path>
              </a:pathLst>
            </a:custGeom>
            <a:solidFill>
              <a:schemeClr val="tx1"/>
            </a:solidFill>
            <a:ln w="953" cap="flat">
              <a:noFill/>
              <a:prstDash val="solid"/>
              <a:miter/>
            </a:ln>
          </p:spPr>
          <p:txBody>
            <a:bodyPr rtlCol="0" anchor="ctr"/>
            <a:lstStyle/>
            <a:p>
              <a:endParaRPr lang="en-US"/>
            </a:p>
          </p:txBody>
        </p:sp>
      </p:grpSp>
      <p:pic>
        <p:nvPicPr>
          <p:cNvPr id="22" name="Graphic 21">
            <a:extLst>
              <a:ext uri="{FF2B5EF4-FFF2-40B4-BE49-F238E27FC236}">
                <a16:creationId xmlns:a16="http://schemas.microsoft.com/office/drawing/2014/main" id="{5EEF137D-09DD-4053-8E6A-B27E7A1FF6E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558392" y="4843222"/>
            <a:ext cx="481013" cy="457200"/>
          </a:xfrm>
          <a:prstGeom prst="rect">
            <a:avLst/>
          </a:prstGeom>
        </p:spPr>
      </p:pic>
      <p:sp>
        <p:nvSpPr>
          <p:cNvPr id="23" name="TextBox 22">
            <a:extLst>
              <a:ext uri="{FF2B5EF4-FFF2-40B4-BE49-F238E27FC236}">
                <a16:creationId xmlns:a16="http://schemas.microsoft.com/office/drawing/2014/main" id="{1AD2A088-DD9F-7C82-ED7A-77D6CA815C07}"/>
              </a:ext>
            </a:extLst>
          </p:cNvPr>
          <p:cNvSpPr txBox="1"/>
          <p:nvPr/>
        </p:nvSpPr>
        <p:spPr>
          <a:xfrm>
            <a:off x="3858863" y="3928434"/>
            <a:ext cx="3767834" cy="430887"/>
          </a:xfrm>
          <a:prstGeom prst="rect">
            <a:avLst/>
          </a:prstGeom>
          <a:noFill/>
        </p:spPr>
        <p:txBody>
          <a:bodyPr wrap="square">
            <a:spAutoFit/>
          </a:bodyPr>
          <a:lstStyle/>
          <a:p>
            <a:pPr marL="40005" marR="31750" algn="ctr"/>
            <a:r>
              <a:rPr lang="en-US" sz="2200" b="1" spc="-10">
                <a:solidFill>
                  <a:schemeClr val="bg2"/>
                </a:solidFill>
                <a:latin typeface="Segoe UI"/>
                <a:cs typeface="Arial"/>
              </a:rPr>
              <a:t>Office: </a:t>
            </a:r>
            <a:r>
              <a:rPr lang="en-US" sz="2200">
                <a:solidFill>
                  <a:schemeClr val="bg1"/>
                </a:solidFill>
                <a:latin typeface="Segoe UI"/>
                <a:cs typeface="Arial"/>
              </a:rPr>
              <a:t>(901)</a:t>
            </a:r>
            <a:r>
              <a:rPr lang="en-US" sz="2200" spc="-50">
                <a:solidFill>
                  <a:schemeClr val="bg1"/>
                </a:solidFill>
                <a:latin typeface="Segoe UI"/>
                <a:cs typeface="Arial"/>
              </a:rPr>
              <a:t> </a:t>
            </a:r>
            <a:r>
              <a:rPr lang="en-US" sz="2200" spc="-10">
                <a:solidFill>
                  <a:schemeClr val="bg1"/>
                </a:solidFill>
                <a:latin typeface="Segoe UI"/>
                <a:cs typeface="Arial"/>
              </a:rPr>
              <a:t>874-</a:t>
            </a:r>
            <a:r>
              <a:rPr lang="en-US" sz="2200" spc="-20">
                <a:solidFill>
                  <a:schemeClr val="bg1"/>
                </a:solidFill>
                <a:latin typeface="Segoe UI"/>
                <a:cs typeface="Arial"/>
              </a:rPr>
              <a:t>6613</a:t>
            </a:r>
            <a:endParaRPr lang="en-US" sz="2200">
              <a:solidFill>
                <a:schemeClr val="bg1"/>
              </a:solidFill>
              <a:latin typeface="Segoe UI"/>
              <a:cs typeface="Arial"/>
            </a:endParaRPr>
          </a:p>
        </p:txBody>
      </p:sp>
      <p:sp>
        <p:nvSpPr>
          <p:cNvPr id="24" name="TextBox 23">
            <a:extLst>
              <a:ext uri="{FF2B5EF4-FFF2-40B4-BE49-F238E27FC236}">
                <a16:creationId xmlns:a16="http://schemas.microsoft.com/office/drawing/2014/main" id="{3FF2A91E-10CD-A51D-C997-9FD76C01755B}"/>
              </a:ext>
            </a:extLst>
          </p:cNvPr>
          <p:cNvSpPr txBox="1"/>
          <p:nvPr/>
        </p:nvSpPr>
        <p:spPr>
          <a:xfrm>
            <a:off x="4200066" y="4889487"/>
            <a:ext cx="4692724" cy="430887"/>
          </a:xfrm>
          <a:prstGeom prst="rect">
            <a:avLst/>
          </a:prstGeom>
          <a:noFill/>
        </p:spPr>
        <p:txBody>
          <a:bodyPr wrap="square">
            <a:spAutoFit/>
          </a:bodyPr>
          <a:lstStyle/>
          <a:p>
            <a:pPr marL="635" algn="ctr">
              <a:lnSpc>
                <a:spcPct val="100000"/>
              </a:lnSpc>
              <a:spcBef>
                <a:spcPts val="675"/>
              </a:spcBef>
            </a:pPr>
            <a:r>
              <a:rPr lang="en-US" sz="2200" b="1" spc="-10" dirty="0">
                <a:solidFill>
                  <a:schemeClr val="bg2"/>
                </a:solidFill>
                <a:uFill>
                  <a:solidFill>
                    <a:schemeClr val="bg1"/>
                  </a:solidFill>
                </a:uFill>
                <a:latin typeface="Segoe UI"/>
                <a:cs typeface="Arial"/>
              </a:rPr>
              <a:t>Email: </a:t>
            </a:r>
            <a:r>
              <a:rPr lang="en-US" sz="2200" u="sng" spc="-10" dirty="0">
                <a:solidFill>
                  <a:schemeClr val="bg1"/>
                </a:solidFill>
                <a:uFill>
                  <a:solidFill>
                    <a:schemeClr val="bg1"/>
                  </a:solidFill>
                </a:uFill>
                <a:latin typeface="Segoe UI"/>
                <a:cs typeface="Arial"/>
              </a:rPr>
              <a:t>MILL-N17-SAIL@us.navy.mil</a:t>
            </a:r>
            <a:endParaRPr lang="en-US" sz="2200" dirty="0">
              <a:solidFill>
                <a:schemeClr val="bg1"/>
              </a:solidFill>
              <a:uFill>
                <a:solidFill>
                  <a:schemeClr val="bg1"/>
                </a:solidFill>
              </a:uFill>
              <a:latin typeface="Segoe UI"/>
              <a:cs typeface="Arial"/>
            </a:endParaRPr>
          </a:p>
        </p:txBody>
      </p:sp>
    </p:spTree>
    <p:extLst>
      <p:ext uri="{BB962C8B-B14F-4D97-AF65-F5344CB8AC3E}">
        <p14:creationId xmlns:p14="http://schemas.microsoft.com/office/powerpoint/2010/main" val="3932024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2E11D-5B12-BCE8-CB3D-DD776A2932E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94CB4E1-4146-562A-7792-418B2CC232C7}"/>
              </a:ext>
            </a:extLst>
          </p:cNvPr>
          <p:cNvSpPr/>
          <p:nvPr/>
        </p:nvSpPr>
        <p:spPr>
          <a:xfrm>
            <a:off x="7092261" y="1681457"/>
            <a:ext cx="4630047" cy="419203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6FD5786E-A646-27DE-2B52-16C96CCC3F4F}"/>
              </a:ext>
            </a:extLst>
          </p:cNvPr>
          <p:cNvSpPr>
            <a:spLocks noGrp="1"/>
          </p:cNvSpPr>
          <p:nvPr>
            <p:ph type="title"/>
          </p:nvPr>
        </p:nvSpPr>
        <p:spPr/>
        <p:txBody>
          <a:bodyPr/>
          <a:lstStyle/>
          <a:p>
            <a:r>
              <a:rPr lang="en-US" sz="4400" b="1" dirty="0">
                <a:solidFill>
                  <a:schemeClr val="bg1"/>
                </a:solidFill>
                <a:latin typeface="Franklin Gothic Medium" panose="020B0603020102020204" pitchFamily="34" charset="0"/>
                <a:cs typeface="Segoe UI"/>
              </a:rPr>
              <a:t>Objectives</a:t>
            </a:r>
            <a:endParaRPr lang="en-US" b="1" dirty="0">
              <a:solidFill>
                <a:schemeClr val="bg1"/>
              </a:solidFill>
              <a:latin typeface="Franklin Gothic Medium" panose="020B0603020102020204" pitchFamily="34" charset="0"/>
              <a:cs typeface="Segoe UI"/>
            </a:endParaRPr>
          </a:p>
        </p:txBody>
      </p:sp>
      <p:pic>
        <p:nvPicPr>
          <p:cNvPr id="4" name="object 4">
            <a:extLst>
              <a:ext uri="{FF2B5EF4-FFF2-40B4-BE49-F238E27FC236}">
                <a16:creationId xmlns:a16="http://schemas.microsoft.com/office/drawing/2014/main" id="{AD524923-AD5F-F7CF-1ABE-566AD2870490}"/>
              </a:ext>
            </a:extLst>
          </p:cNvPr>
          <p:cNvPicPr/>
          <p:nvPr/>
        </p:nvPicPr>
        <p:blipFill>
          <a:blip r:embed="rId2" cstate="print"/>
          <a:stretch>
            <a:fillRect/>
          </a:stretch>
        </p:blipFill>
        <p:spPr>
          <a:xfrm>
            <a:off x="12822753" y="1288095"/>
            <a:ext cx="3531359" cy="3430277"/>
          </a:xfrm>
          <a:prstGeom prst="rect">
            <a:avLst/>
          </a:prstGeom>
        </p:spPr>
      </p:pic>
      <p:graphicFrame>
        <p:nvGraphicFramePr>
          <p:cNvPr id="5" name="Table 4">
            <a:extLst>
              <a:ext uri="{FF2B5EF4-FFF2-40B4-BE49-F238E27FC236}">
                <a16:creationId xmlns:a16="http://schemas.microsoft.com/office/drawing/2014/main" id="{DA6EFF81-99D9-D816-CB09-732A4E0981E6}"/>
              </a:ext>
            </a:extLst>
          </p:cNvPr>
          <p:cNvGraphicFramePr>
            <a:graphicFrameLocks noGrp="1"/>
          </p:cNvGraphicFramePr>
          <p:nvPr>
            <p:extLst>
              <p:ext uri="{D42A27DB-BD31-4B8C-83A1-F6EECF244321}">
                <p14:modId xmlns:p14="http://schemas.microsoft.com/office/powerpoint/2010/main" val="2157811142"/>
              </p:ext>
            </p:extLst>
          </p:nvPr>
        </p:nvGraphicFramePr>
        <p:xfrm>
          <a:off x="717920" y="1977386"/>
          <a:ext cx="6133997" cy="4063597"/>
        </p:xfrm>
        <a:graphic>
          <a:graphicData uri="http://schemas.openxmlformats.org/drawingml/2006/table">
            <a:tbl>
              <a:tblPr firstRow="1" bandRow="1">
                <a:tableStyleId>{5C22544A-7EE6-4342-B048-85BDC9FD1C3A}</a:tableStyleId>
              </a:tblPr>
              <a:tblGrid>
                <a:gridCol w="6133997">
                  <a:extLst>
                    <a:ext uri="{9D8B030D-6E8A-4147-A177-3AD203B41FA5}">
                      <a16:colId xmlns:a16="http://schemas.microsoft.com/office/drawing/2014/main" val="3506539826"/>
                    </a:ext>
                  </a:extLst>
                </a:gridCol>
              </a:tblGrid>
              <a:tr h="430432">
                <a:tc>
                  <a:txBody>
                    <a:bodyPr/>
                    <a:lstStyle/>
                    <a:p>
                      <a:pPr marL="355600" indent="-342900">
                        <a:lnSpc>
                          <a:spcPct val="110000"/>
                        </a:lnSpc>
                        <a:spcBef>
                          <a:spcPts val="1485"/>
                        </a:spcBef>
                        <a:buSzPct val="70000"/>
                        <a:buFont typeface="System Font Regular"/>
                        <a:buChar char="►"/>
                        <a:tabLst>
                          <a:tab pos="240665" algn="l"/>
                        </a:tabLst>
                      </a:pPr>
                      <a:r>
                        <a:rPr lang="en-US" sz="1800" b="0" spc="10" baseline="0" dirty="0">
                          <a:solidFill>
                            <a:schemeClr val="tx1"/>
                          </a:solidFill>
                          <a:latin typeface="Segoe UI"/>
                          <a:cs typeface="Arial"/>
                        </a:rPr>
                        <a:t>Responsibilities</a:t>
                      </a:r>
                    </a:p>
                  </a:txBody>
                  <a:tcPr anchor="ctr">
                    <a:lnL w="19050" cap="flat" cmpd="sng" algn="ctr">
                      <a:noFill/>
                      <a:prstDash val="sysDot"/>
                      <a:round/>
                      <a:headEnd type="none" w="med" len="med"/>
                      <a:tailEnd type="none" w="med" len="med"/>
                    </a:lnL>
                    <a:lnR w="12700" cmpd="sng">
                      <a:noFill/>
                    </a:lnR>
                    <a:lnT w="12700" cmpd="sng">
                      <a:noFill/>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2881287"/>
                  </a:ext>
                </a:extLst>
              </a:tr>
              <a:tr h="403685">
                <a:tc>
                  <a:txBody>
                    <a:bodyPr/>
                    <a:lstStyle/>
                    <a:p>
                      <a:pPr marL="355600" indent="-342900">
                        <a:lnSpc>
                          <a:spcPct val="110000"/>
                        </a:lnSpc>
                        <a:spcBef>
                          <a:spcPts val="1485"/>
                        </a:spcBef>
                        <a:buSzPct val="70000"/>
                        <a:buFont typeface="System Font Regular"/>
                        <a:buChar char="►"/>
                        <a:tabLst>
                          <a:tab pos="240665" algn="l"/>
                        </a:tabLst>
                      </a:pPr>
                      <a:r>
                        <a:rPr lang="en-US" sz="1800" b="0" spc="10" baseline="0" dirty="0">
                          <a:solidFill>
                            <a:schemeClr val="tx1"/>
                          </a:solidFill>
                          <a:latin typeface="Segoe UI"/>
                          <a:cs typeface="Arial"/>
                        </a:rPr>
                        <a:t>Reporting requirements</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7342707"/>
                  </a:ext>
                </a:extLst>
              </a:tr>
              <a:tr h="403685">
                <a:tc>
                  <a:txBody>
                    <a:bodyPr/>
                    <a:lstStyle/>
                    <a:p>
                      <a:pPr marL="355600" indent="-342900">
                        <a:lnSpc>
                          <a:spcPct val="110000"/>
                        </a:lnSpc>
                        <a:spcBef>
                          <a:spcPts val="1485"/>
                        </a:spcBef>
                        <a:buSzPct val="70000"/>
                        <a:buFont typeface="System Font Regular"/>
                        <a:buChar char="►"/>
                        <a:tabLst>
                          <a:tab pos="240665" algn="l"/>
                        </a:tabLst>
                      </a:pPr>
                      <a:r>
                        <a:rPr lang="en-US" sz="1800" b="0" spc="10" baseline="0" dirty="0">
                          <a:solidFill>
                            <a:schemeClr val="tx1"/>
                          </a:solidFill>
                          <a:latin typeface="Segoe UI"/>
                          <a:cs typeface="Arial"/>
                        </a:rPr>
                        <a:t>Suicide Risk/Protective Factors, Warning signs</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9559754"/>
                  </a:ext>
                </a:extLst>
              </a:tr>
              <a:tr h="403685">
                <a:tc>
                  <a:txBody>
                    <a:bodyPr/>
                    <a:lstStyle/>
                    <a:p>
                      <a:pPr marL="355600" indent="-342900">
                        <a:lnSpc>
                          <a:spcPct val="110000"/>
                        </a:lnSpc>
                        <a:spcBef>
                          <a:spcPts val="1480"/>
                        </a:spcBef>
                        <a:buSzPct val="70000"/>
                        <a:buFont typeface="System Font Regular"/>
                        <a:buChar char="►"/>
                        <a:tabLst>
                          <a:tab pos="240665" algn="l"/>
                        </a:tabLst>
                      </a:pPr>
                      <a:r>
                        <a:rPr lang="en-US" sz="1800" b="0" spc="10" baseline="0" dirty="0">
                          <a:solidFill>
                            <a:schemeClr val="tx1"/>
                          </a:solidFill>
                          <a:latin typeface="Segoe UI"/>
                          <a:cs typeface="Arial"/>
                        </a:rPr>
                        <a:t>Crisis response plan</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119950"/>
                  </a:ext>
                </a:extLst>
              </a:tr>
              <a:tr h="403685">
                <a:tc>
                  <a:txBody>
                    <a:bodyPr/>
                    <a:lstStyle/>
                    <a:p>
                      <a:pPr marL="355600" indent="-342900">
                        <a:lnSpc>
                          <a:spcPct val="110000"/>
                        </a:lnSpc>
                        <a:spcBef>
                          <a:spcPts val="1480"/>
                        </a:spcBef>
                        <a:buSzPct val="70000"/>
                        <a:buFont typeface="System Font Regular"/>
                        <a:buChar char="►"/>
                        <a:tabLst>
                          <a:tab pos="240665" algn="l"/>
                        </a:tabLst>
                      </a:pPr>
                      <a:r>
                        <a:rPr lang="en-US" sz="1800" b="0" spc="10" baseline="0" dirty="0">
                          <a:solidFill>
                            <a:schemeClr val="tx1"/>
                          </a:solidFill>
                          <a:latin typeface="Segoe UI"/>
                          <a:cs typeface="Arial"/>
                        </a:rPr>
                        <a:t>Lethal Means Safety (LMS) Plan</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3606748"/>
                  </a:ext>
                </a:extLst>
              </a:tr>
              <a:tr h="403685">
                <a:tc>
                  <a:txBody>
                    <a:bodyPr/>
                    <a:lstStyle/>
                    <a:p>
                      <a:pPr marL="355600" indent="-342900">
                        <a:lnSpc>
                          <a:spcPct val="110000"/>
                        </a:lnSpc>
                        <a:spcBef>
                          <a:spcPts val="1475"/>
                        </a:spcBef>
                        <a:buSzPct val="70000"/>
                        <a:buFont typeface="System Font Regular"/>
                        <a:buChar char="►"/>
                        <a:tabLst>
                          <a:tab pos="240665" algn="l"/>
                        </a:tabLst>
                      </a:pPr>
                      <a:r>
                        <a:rPr lang="en-US" sz="1800" b="0" spc="10" baseline="0" dirty="0">
                          <a:solidFill>
                            <a:schemeClr val="tx1"/>
                          </a:solidFill>
                          <a:latin typeface="Segoe UI"/>
                          <a:cs typeface="Arial"/>
                        </a:rPr>
                        <a:t>Reintegration</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5175973"/>
                  </a:ext>
                </a:extLst>
              </a:tr>
              <a:tr h="403685">
                <a:tc>
                  <a:txBody>
                    <a:bodyPr/>
                    <a:lstStyle/>
                    <a:p>
                      <a:pPr marL="355600" indent="-342900">
                        <a:lnSpc>
                          <a:spcPct val="110000"/>
                        </a:lnSpc>
                        <a:spcBef>
                          <a:spcPts val="1490"/>
                        </a:spcBef>
                        <a:buSzPct val="70000"/>
                        <a:buFont typeface="System Font Regular"/>
                        <a:buChar char="►"/>
                        <a:tabLst>
                          <a:tab pos="240665" algn="l"/>
                        </a:tabLst>
                      </a:pPr>
                      <a:r>
                        <a:rPr lang="en-US" sz="1800" b="0" spc="10" baseline="0" dirty="0">
                          <a:solidFill>
                            <a:schemeClr val="tx1"/>
                          </a:solidFill>
                          <a:latin typeface="Segoe UI"/>
                          <a:cs typeface="Arial"/>
                        </a:rPr>
                        <a:t>Postvention</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9162242"/>
                  </a:ext>
                </a:extLst>
              </a:tr>
              <a:tr h="403685">
                <a:tc>
                  <a:txBody>
                    <a:bodyPr/>
                    <a:lstStyle/>
                    <a:p>
                      <a:pPr marL="355600" indent="-342900">
                        <a:lnSpc>
                          <a:spcPct val="110000"/>
                        </a:lnSpc>
                        <a:spcBef>
                          <a:spcPts val="1490"/>
                        </a:spcBef>
                        <a:buSzPct val="70000"/>
                        <a:buFont typeface="System Font Regular"/>
                        <a:buChar char="►"/>
                        <a:tabLst>
                          <a:tab pos="240665" algn="l"/>
                        </a:tabLst>
                      </a:pPr>
                      <a:r>
                        <a:rPr lang="en-US" sz="1800" b="0" spc="10" baseline="0" dirty="0">
                          <a:solidFill>
                            <a:schemeClr val="tx1"/>
                          </a:solidFill>
                          <a:latin typeface="Segoe UI"/>
                          <a:cs typeface="Arial"/>
                        </a:rPr>
                        <a:t>DODSER</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4601514"/>
                  </a:ext>
                </a:extLst>
              </a:tr>
              <a:tr h="403685">
                <a:tc>
                  <a:txBody>
                    <a:bodyPr/>
                    <a:lstStyle/>
                    <a:p>
                      <a:pPr marL="355600" marR="0" lvl="0" indent="-342900" algn="l" defTabSz="914400" rtl="0" eaLnBrk="1" fontAlgn="auto" latinLnBrk="0" hangingPunct="1">
                        <a:lnSpc>
                          <a:spcPct val="110000"/>
                        </a:lnSpc>
                        <a:spcBef>
                          <a:spcPts val="1490"/>
                        </a:spcBef>
                        <a:spcAft>
                          <a:spcPts val="0"/>
                        </a:spcAft>
                        <a:buClrTx/>
                        <a:buSzPct val="70000"/>
                        <a:buFont typeface="System Font Regular"/>
                        <a:buChar char="►"/>
                        <a:tabLst>
                          <a:tab pos="240665" algn="l"/>
                        </a:tabLst>
                        <a:defRPr/>
                      </a:pPr>
                      <a:r>
                        <a:rPr lang="en-US" sz="1800" b="0" spc="10" baseline="0" dirty="0">
                          <a:solidFill>
                            <a:schemeClr val="tx1"/>
                          </a:solidFill>
                          <a:latin typeface="Segoe UI"/>
                          <a:cs typeface="Arial"/>
                        </a:rPr>
                        <a:t>Sailor Assistance and Intercept for Life (SAIL)</a:t>
                      </a: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023719"/>
                  </a:ext>
                </a:extLst>
              </a:tr>
              <a:tr h="403685">
                <a:tc>
                  <a:txBody>
                    <a:bodyPr/>
                    <a:lstStyle/>
                    <a:p>
                      <a:pPr marL="12700" marR="0" lvl="0" indent="0" algn="l" defTabSz="914400" rtl="0" eaLnBrk="1" fontAlgn="auto" latinLnBrk="0" hangingPunct="1">
                        <a:lnSpc>
                          <a:spcPct val="110000"/>
                        </a:lnSpc>
                        <a:spcBef>
                          <a:spcPts val="1490"/>
                        </a:spcBef>
                        <a:spcAft>
                          <a:spcPts val="0"/>
                        </a:spcAft>
                        <a:buClrTx/>
                        <a:buSzPct val="70000"/>
                        <a:buFont typeface="System Font Regular"/>
                        <a:buNone/>
                        <a:tabLst>
                          <a:tab pos="240665" algn="l"/>
                        </a:tabLst>
                        <a:defRPr/>
                      </a:pPr>
                      <a:endParaRPr lang="en-US" sz="1800" b="0" spc="10" baseline="0" dirty="0">
                        <a:solidFill>
                          <a:schemeClr val="tx1"/>
                        </a:solidFill>
                        <a:latin typeface="Segoe UI"/>
                        <a:cs typeface="Arial"/>
                      </a:endParaRPr>
                    </a:p>
                  </a:txBody>
                  <a:tcPr anchor="ctr">
                    <a:lnL w="19050" cap="flat" cmpd="sng" algn="ctr">
                      <a:noFill/>
                      <a:prstDash val="sysDot"/>
                      <a:round/>
                      <a:headEnd type="none" w="med" len="med"/>
                      <a:tailEnd type="none" w="med" len="med"/>
                    </a:lnL>
                    <a:lnR w="12700" cmpd="sng">
                      <a:noFill/>
                    </a:lnR>
                    <a:lnT w="12700" cap="flat" cmpd="sng" algn="ctr">
                      <a:solidFill>
                        <a:schemeClr val="accent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8337625"/>
                  </a:ext>
                </a:extLst>
              </a:tr>
            </a:tbl>
          </a:graphicData>
        </a:graphic>
      </p:graphicFrame>
      <p:sp>
        <p:nvSpPr>
          <p:cNvPr id="6" name="Rounded Rectangle 5">
            <a:extLst>
              <a:ext uri="{FF2B5EF4-FFF2-40B4-BE49-F238E27FC236}">
                <a16:creationId xmlns:a16="http://schemas.microsoft.com/office/drawing/2014/main" id="{D0339750-0D13-B08A-8A0A-3365645F4D2C}"/>
              </a:ext>
            </a:extLst>
          </p:cNvPr>
          <p:cNvSpPr/>
          <p:nvPr/>
        </p:nvSpPr>
        <p:spPr>
          <a:xfrm>
            <a:off x="477576" y="1698963"/>
            <a:ext cx="6621493" cy="4172923"/>
          </a:xfrm>
          <a:prstGeom prst="roundRect">
            <a:avLst>
              <a:gd name="adj" fmla="val 0"/>
            </a:avLst>
          </a:prstGeom>
          <a:noFill/>
          <a:ln w="25400">
            <a:solidFill>
              <a:schemeClr val="bg2"/>
            </a:solidFill>
          </a:ln>
          <a:effectLst>
            <a:outerShdw blurRad="422784" sx="99000" sy="99000" algn="ctr" rotWithShape="0">
              <a:schemeClr val="tx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ircular arrow with arrows pointing to different colors&#10;&#10;AI-generated content may be incorrect.">
            <a:extLst>
              <a:ext uri="{FF2B5EF4-FFF2-40B4-BE49-F238E27FC236}">
                <a16:creationId xmlns:a16="http://schemas.microsoft.com/office/drawing/2014/main" id="{EA754970-144C-6AA6-15ED-B7FD3DCC989D}"/>
              </a:ext>
            </a:extLst>
          </p:cNvPr>
          <p:cNvPicPr>
            <a:picLocks noChangeAspect="1"/>
          </p:cNvPicPr>
          <p:nvPr/>
        </p:nvPicPr>
        <p:blipFill>
          <a:blip r:embed="rId3"/>
          <a:stretch>
            <a:fillRect/>
          </a:stretch>
        </p:blipFill>
        <p:spPr>
          <a:xfrm rot="178032">
            <a:off x="7315199" y="1418250"/>
            <a:ext cx="4509051" cy="4509051"/>
          </a:xfrm>
          <a:prstGeom prst="rect">
            <a:avLst/>
          </a:prstGeom>
        </p:spPr>
      </p:pic>
      <p:sp>
        <p:nvSpPr>
          <p:cNvPr id="15" name="Rectangle 14">
            <a:extLst>
              <a:ext uri="{FF2B5EF4-FFF2-40B4-BE49-F238E27FC236}">
                <a16:creationId xmlns:a16="http://schemas.microsoft.com/office/drawing/2014/main" id="{56494217-624A-DFD2-6BFF-283631F536C3}"/>
              </a:ext>
            </a:extLst>
          </p:cNvPr>
          <p:cNvSpPr/>
          <p:nvPr/>
        </p:nvSpPr>
        <p:spPr>
          <a:xfrm>
            <a:off x="7341704" y="1926041"/>
            <a:ext cx="4094922" cy="3697357"/>
          </a:xfrm>
          <a:prstGeom prst="rect">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9753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06951-E4BC-F6CC-7098-0DC23A12B8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3F9F51-23A8-DD40-A410-E519635D1B31}"/>
              </a:ext>
            </a:extLst>
          </p:cNvPr>
          <p:cNvSpPr>
            <a:spLocks noGrp="1"/>
          </p:cNvSpPr>
          <p:nvPr>
            <p:ph type="title"/>
          </p:nvPr>
        </p:nvSpPr>
        <p:spPr>
          <a:xfrm>
            <a:off x="838551" y="409255"/>
            <a:ext cx="11478683" cy="1325563"/>
          </a:xfrm>
        </p:spPr>
        <p:txBody>
          <a:bodyPr>
            <a:normAutofit/>
          </a:bodyPr>
          <a:lstStyle/>
          <a:p>
            <a:r>
              <a:rPr lang="en-US" sz="3600" b="1">
                <a:solidFill>
                  <a:schemeClr val="bg1"/>
                </a:solidFill>
                <a:latin typeface="Franklin Gothic Medium" panose="020B0603020102020204" pitchFamily="34" charset="0"/>
                <a:cs typeface="Segoe UI"/>
              </a:rPr>
              <a:t>It’s about being there for Every Sailor, Every Day</a:t>
            </a:r>
          </a:p>
        </p:txBody>
      </p:sp>
      <p:pic>
        <p:nvPicPr>
          <p:cNvPr id="2" name="object 3">
            <a:extLst>
              <a:ext uri="{FF2B5EF4-FFF2-40B4-BE49-F238E27FC236}">
                <a16:creationId xmlns:a16="http://schemas.microsoft.com/office/drawing/2014/main" id="{70B57B7C-29A5-EA7D-53E5-6D61DBE21A8C}"/>
              </a:ext>
            </a:extLst>
          </p:cNvPr>
          <p:cNvPicPr/>
          <p:nvPr/>
        </p:nvPicPr>
        <p:blipFill>
          <a:blip r:embed="rId2" cstate="print"/>
          <a:stretch>
            <a:fillRect/>
          </a:stretch>
        </p:blipFill>
        <p:spPr>
          <a:xfrm>
            <a:off x="12753984" y="1415835"/>
            <a:ext cx="6396990" cy="4571237"/>
          </a:xfrm>
          <a:prstGeom prst="rect">
            <a:avLst/>
          </a:prstGeom>
        </p:spPr>
      </p:pic>
      <p:sp>
        <p:nvSpPr>
          <p:cNvPr id="5" name="object 4">
            <a:extLst>
              <a:ext uri="{FF2B5EF4-FFF2-40B4-BE49-F238E27FC236}">
                <a16:creationId xmlns:a16="http://schemas.microsoft.com/office/drawing/2014/main" id="{5BE7A602-68E5-4FF2-FD39-C10358737654}"/>
              </a:ext>
            </a:extLst>
          </p:cNvPr>
          <p:cNvSpPr txBox="1"/>
          <p:nvPr/>
        </p:nvSpPr>
        <p:spPr>
          <a:xfrm>
            <a:off x="4048767" y="3410908"/>
            <a:ext cx="5730663" cy="1243930"/>
          </a:xfrm>
          <a:prstGeom prst="rect">
            <a:avLst/>
          </a:prstGeom>
        </p:spPr>
        <p:txBody>
          <a:bodyPr vert="horz" wrap="square" lIns="0" tIns="12700" rIns="0" bIns="0" rtlCol="0" anchor="t">
            <a:spAutoFit/>
          </a:bodyPr>
          <a:lstStyle/>
          <a:p>
            <a:pPr marL="12700">
              <a:lnSpc>
                <a:spcPct val="100000"/>
              </a:lnSpc>
              <a:spcBef>
                <a:spcPts val="100"/>
              </a:spcBef>
            </a:pPr>
            <a:r>
              <a:rPr sz="8000" b="1" spc="-80">
                <a:latin typeface="Segoe UI"/>
                <a:cs typeface="Arial"/>
              </a:rPr>
              <a:t>Questions</a:t>
            </a:r>
            <a:endParaRPr lang="en-US" sz="8000" b="1" spc="-80">
              <a:latin typeface="Segoe UI"/>
              <a:cs typeface="Arial"/>
            </a:endParaRPr>
          </a:p>
        </p:txBody>
      </p:sp>
      <p:sp>
        <p:nvSpPr>
          <p:cNvPr id="6" name="Freeform 5">
            <a:extLst>
              <a:ext uri="{FF2B5EF4-FFF2-40B4-BE49-F238E27FC236}">
                <a16:creationId xmlns:a16="http://schemas.microsoft.com/office/drawing/2014/main" id="{D86F2032-6A8F-FD43-504A-7D3823E497AF}"/>
              </a:ext>
            </a:extLst>
          </p:cNvPr>
          <p:cNvSpPr/>
          <p:nvPr/>
        </p:nvSpPr>
        <p:spPr>
          <a:xfrm>
            <a:off x="1966482" y="3100680"/>
            <a:ext cx="1744641" cy="1597304"/>
          </a:xfrm>
          <a:custGeom>
            <a:avLst/>
            <a:gdLst>
              <a:gd name="connsiteX0" fmla="*/ 644032 w 1744641"/>
              <a:gd name="connsiteY0" fmla="*/ 1597305 h 1597304"/>
              <a:gd name="connsiteX1" fmla="*/ 644032 w 1744641"/>
              <a:gd name="connsiteY1" fmla="*/ 1354450 h 1597304"/>
              <a:gd name="connsiteX2" fmla="*/ 671494 w 1744641"/>
              <a:gd name="connsiteY2" fmla="*/ 1256305 h 1597304"/>
              <a:gd name="connsiteX3" fmla="*/ 749341 w 1744641"/>
              <a:gd name="connsiteY3" fmla="*/ 1155772 h 1597304"/>
              <a:gd name="connsiteX4" fmla="*/ 854889 w 1744641"/>
              <a:gd name="connsiteY4" fmla="*/ 1055239 h 1597304"/>
              <a:gd name="connsiteX5" fmla="*/ 965451 w 1744641"/>
              <a:gd name="connsiteY5" fmla="*/ 947303 h 1597304"/>
              <a:gd name="connsiteX6" fmla="*/ 1054045 w 1744641"/>
              <a:gd name="connsiteY6" fmla="*/ 826472 h 1597304"/>
              <a:gd name="connsiteX7" fmla="*/ 1091774 w 1744641"/>
              <a:gd name="connsiteY7" fmla="*/ 678180 h 1597304"/>
              <a:gd name="connsiteX8" fmla="*/ 1074581 w 1744641"/>
              <a:gd name="connsiteY8" fmla="*/ 574782 h 1597304"/>
              <a:gd name="connsiteX9" fmla="*/ 1022285 w 1744641"/>
              <a:gd name="connsiteY9" fmla="*/ 485233 h 1597304"/>
              <a:gd name="connsiteX10" fmla="*/ 938706 w 1744641"/>
              <a:gd name="connsiteY10" fmla="*/ 423146 h 1597304"/>
              <a:gd name="connsiteX11" fmla="*/ 826233 w 1744641"/>
              <a:gd name="connsiteY11" fmla="*/ 399267 h 1597304"/>
              <a:gd name="connsiteX12" fmla="*/ 692508 w 1744641"/>
              <a:gd name="connsiteY12" fmla="*/ 429594 h 1597304"/>
              <a:gd name="connsiteX13" fmla="*/ 610601 w 1744641"/>
              <a:gd name="connsiteY13" fmla="*/ 508635 h 1597304"/>
              <a:gd name="connsiteX14" fmla="*/ 572632 w 1744641"/>
              <a:gd name="connsiteY14" fmla="*/ 614899 h 1597304"/>
              <a:gd name="connsiteX15" fmla="*/ 563797 w 1744641"/>
              <a:gd name="connsiteY15" fmla="*/ 726894 h 1597304"/>
              <a:gd name="connsiteX16" fmla="*/ 563797 w 1744641"/>
              <a:gd name="connsiteY16" fmla="*/ 780862 h 1597304"/>
              <a:gd name="connsiteX17" fmla="*/ 6209 w 1744641"/>
              <a:gd name="connsiteY17" fmla="*/ 780862 h 1597304"/>
              <a:gd name="connsiteX18" fmla="*/ 3104 w 1744641"/>
              <a:gd name="connsiteY18" fmla="*/ 750535 h 1597304"/>
              <a:gd name="connsiteX19" fmla="*/ 0 w 1744641"/>
              <a:gd name="connsiteY19" fmla="*/ 689881 h 1597304"/>
              <a:gd name="connsiteX20" fmla="*/ 66146 w 1744641"/>
              <a:gd name="connsiteY20" fmla="*/ 404998 h 1597304"/>
              <a:gd name="connsiteX21" fmla="*/ 251213 w 1744641"/>
              <a:gd name="connsiteY21" fmla="*/ 188171 h 1597304"/>
              <a:gd name="connsiteX22" fmla="*/ 536574 w 1744641"/>
              <a:gd name="connsiteY22" fmla="*/ 48953 h 1597304"/>
              <a:gd name="connsiteX23" fmla="*/ 901693 w 1744641"/>
              <a:gd name="connsiteY23" fmla="*/ 0 h 1597304"/>
              <a:gd name="connsiteX24" fmla="*/ 1249618 w 1744641"/>
              <a:gd name="connsiteY24" fmla="*/ 47998 h 1597304"/>
              <a:gd name="connsiteX25" fmla="*/ 1515398 w 1744641"/>
              <a:gd name="connsiteY25" fmla="*/ 182679 h 1597304"/>
              <a:gd name="connsiteX26" fmla="*/ 1684704 w 1744641"/>
              <a:gd name="connsiteY26" fmla="*/ 391386 h 1597304"/>
              <a:gd name="connsiteX27" fmla="*/ 1744642 w 1744641"/>
              <a:gd name="connsiteY27" fmla="*/ 664569 h 1597304"/>
              <a:gd name="connsiteX28" fmla="*/ 1704763 w 1744641"/>
              <a:gd name="connsiteY28" fmla="*/ 856560 h 1597304"/>
              <a:gd name="connsiteX29" fmla="*/ 1601364 w 1744641"/>
              <a:gd name="connsiteY29" fmla="*/ 1011539 h 1597304"/>
              <a:gd name="connsiteX30" fmla="*/ 1465490 w 1744641"/>
              <a:gd name="connsiteY30" fmla="*/ 1136907 h 1597304"/>
              <a:gd name="connsiteX31" fmla="*/ 1324600 w 1744641"/>
              <a:gd name="connsiteY31" fmla="*/ 1241738 h 1597304"/>
              <a:gd name="connsiteX32" fmla="*/ 1210695 w 1744641"/>
              <a:gd name="connsiteY32" fmla="*/ 1337256 h 1597304"/>
              <a:gd name="connsiteX33" fmla="*/ 1155772 w 1744641"/>
              <a:gd name="connsiteY33" fmla="*/ 1453550 h 1597304"/>
              <a:gd name="connsiteX34" fmla="*/ 1155772 w 1744641"/>
              <a:gd name="connsiteY34" fmla="*/ 1597305 h 1597304"/>
              <a:gd name="connsiteX35" fmla="*/ 644032 w 1744641"/>
              <a:gd name="connsiteY35" fmla="*/ 1597305 h 159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44641" h="1597304">
                <a:moveTo>
                  <a:pt x="644032" y="1597305"/>
                </a:moveTo>
                <a:lnTo>
                  <a:pt x="644032" y="1354450"/>
                </a:lnTo>
                <a:cubicBezTo>
                  <a:pt x="644032" y="1319586"/>
                  <a:pt x="653107" y="1287587"/>
                  <a:pt x="671494" y="1256305"/>
                </a:cubicBezTo>
                <a:cubicBezTo>
                  <a:pt x="691791" y="1222157"/>
                  <a:pt x="717820" y="1188248"/>
                  <a:pt x="749341" y="1155772"/>
                </a:cubicBezTo>
                <a:cubicBezTo>
                  <a:pt x="782295" y="1121862"/>
                  <a:pt x="817876" y="1087954"/>
                  <a:pt x="854889" y="1055239"/>
                </a:cubicBezTo>
                <a:cubicBezTo>
                  <a:pt x="894051" y="1020852"/>
                  <a:pt x="931065" y="984555"/>
                  <a:pt x="965451" y="947303"/>
                </a:cubicBezTo>
                <a:cubicBezTo>
                  <a:pt x="1001032" y="908857"/>
                  <a:pt x="1030881" y="868261"/>
                  <a:pt x="1054045" y="826472"/>
                </a:cubicBezTo>
                <a:cubicBezTo>
                  <a:pt x="1079118" y="781578"/>
                  <a:pt x="1091774" y="731670"/>
                  <a:pt x="1091774" y="678180"/>
                </a:cubicBezTo>
                <a:cubicBezTo>
                  <a:pt x="1091774" y="642600"/>
                  <a:pt x="1086043" y="607974"/>
                  <a:pt x="1074581" y="574782"/>
                </a:cubicBezTo>
                <a:cubicBezTo>
                  <a:pt x="1062880" y="540873"/>
                  <a:pt x="1045209" y="510784"/>
                  <a:pt x="1022285" y="485233"/>
                </a:cubicBezTo>
                <a:cubicBezTo>
                  <a:pt x="999360" y="459682"/>
                  <a:pt x="971182" y="438907"/>
                  <a:pt x="938706" y="423146"/>
                </a:cubicBezTo>
                <a:cubicBezTo>
                  <a:pt x="905514" y="407147"/>
                  <a:pt x="867784" y="399267"/>
                  <a:pt x="826233" y="399267"/>
                </a:cubicBezTo>
                <a:cubicBezTo>
                  <a:pt x="772504" y="399267"/>
                  <a:pt x="727611" y="409535"/>
                  <a:pt x="692508" y="429594"/>
                </a:cubicBezTo>
                <a:cubicBezTo>
                  <a:pt x="657882" y="449652"/>
                  <a:pt x="630182" y="476159"/>
                  <a:pt x="610601" y="508635"/>
                </a:cubicBezTo>
                <a:cubicBezTo>
                  <a:pt x="591975" y="539679"/>
                  <a:pt x="579080" y="575259"/>
                  <a:pt x="572632" y="614899"/>
                </a:cubicBezTo>
                <a:cubicBezTo>
                  <a:pt x="566662" y="651435"/>
                  <a:pt x="563797" y="689165"/>
                  <a:pt x="563797" y="726894"/>
                </a:cubicBezTo>
                <a:cubicBezTo>
                  <a:pt x="563797" y="726894"/>
                  <a:pt x="563797" y="778235"/>
                  <a:pt x="563797" y="780862"/>
                </a:cubicBezTo>
                <a:lnTo>
                  <a:pt x="6209" y="780862"/>
                </a:lnTo>
                <a:cubicBezTo>
                  <a:pt x="5254" y="770594"/>
                  <a:pt x="4060" y="760326"/>
                  <a:pt x="3104" y="750535"/>
                </a:cubicBezTo>
                <a:cubicBezTo>
                  <a:pt x="955" y="731432"/>
                  <a:pt x="0" y="710895"/>
                  <a:pt x="0" y="689881"/>
                </a:cubicBezTo>
                <a:cubicBezTo>
                  <a:pt x="0" y="584572"/>
                  <a:pt x="22208" y="488815"/>
                  <a:pt x="66146" y="404998"/>
                </a:cubicBezTo>
                <a:cubicBezTo>
                  <a:pt x="110324" y="320703"/>
                  <a:pt x="172649" y="247870"/>
                  <a:pt x="251213" y="188171"/>
                </a:cubicBezTo>
                <a:cubicBezTo>
                  <a:pt x="330732" y="127995"/>
                  <a:pt x="426489" y="81191"/>
                  <a:pt x="536574" y="48953"/>
                </a:cubicBezTo>
                <a:cubicBezTo>
                  <a:pt x="647375" y="16477"/>
                  <a:pt x="770355" y="0"/>
                  <a:pt x="901693" y="0"/>
                </a:cubicBezTo>
                <a:cubicBezTo>
                  <a:pt x="1033030" y="0"/>
                  <a:pt x="1145503" y="16238"/>
                  <a:pt x="1249618" y="47998"/>
                </a:cubicBezTo>
                <a:cubicBezTo>
                  <a:pt x="1352778" y="79519"/>
                  <a:pt x="1442088" y="124890"/>
                  <a:pt x="1515398" y="182679"/>
                </a:cubicBezTo>
                <a:cubicBezTo>
                  <a:pt x="1587753" y="239990"/>
                  <a:pt x="1644825" y="310196"/>
                  <a:pt x="1684704" y="391386"/>
                </a:cubicBezTo>
                <a:cubicBezTo>
                  <a:pt x="1724583" y="472577"/>
                  <a:pt x="1744642" y="564513"/>
                  <a:pt x="1744642" y="664569"/>
                </a:cubicBezTo>
                <a:cubicBezTo>
                  <a:pt x="1744642" y="736924"/>
                  <a:pt x="1731269" y="801399"/>
                  <a:pt x="1704763" y="856560"/>
                </a:cubicBezTo>
                <a:cubicBezTo>
                  <a:pt x="1677302" y="913633"/>
                  <a:pt x="1642437" y="965690"/>
                  <a:pt x="1601364" y="1011539"/>
                </a:cubicBezTo>
                <a:cubicBezTo>
                  <a:pt x="1559336" y="1058343"/>
                  <a:pt x="1513726" y="1100610"/>
                  <a:pt x="1465490" y="1136907"/>
                </a:cubicBezTo>
                <a:cubicBezTo>
                  <a:pt x="1415104" y="1174875"/>
                  <a:pt x="1368300" y="1209739"/>
                  <a:pt x="1324600" y="1241738"/>
                </a:cubicBezTo>
                <a:cubicBezTo>
                  <a:pt x="1279468" y="1274692"/>
                  <a:pt x="1241260" y="1306929"/>
                  <a:pt x="1210695" y="1337256"/>
                </a:cubicBezTo>
                <a:cubicBezTo>
                  <a:pt x="1174159" y="1373792"/>
                  <a:pt x="1155772" y="1412955"/>
                  <a:pt x="1155772" y="1453550"/>
                </a:cubicBezTo>
                <a:lnTo>
                  <a:pt x="1155772" y="1597305"/>
                </a:lnTo>
                <a:lnTo>
                  <a:pt x="644032" y="1597305"/>
                </a:lnTo>
                <a:close/>
              </a:path>
            </a:pathLst>
          </a:custGeom>
          <a:solidFill>
            <a:schemeClr val="tx1"/>
          </a:solidFill>
          <a:ln w="2387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55110-47C6-06F0-81DF-7EE85BC2DE79}"/>
              </a:ext>
            </a:extLst>
          </p:cNvPr>
          <p:cNvSpPr/>
          <p:nvPr/>
        </p:nvSpPr>
        <p:spPr>
          <a:xfrm>
            <a:off x="2612424" y="4956123"/>
            <a:ext cx="518186" cy="478546"/>
          </a:xfrm>
          <a:custGeom>
            <a:avLst/>
            <a:gdLst>
              <a:gd name="connsiteX0" fmla="*/ 0 w 518186"/>
              <a:gd name="connsiteY0" fmla="*/ 0 h 478546"/>
              <a:gd name="connsiteX1" fmla="*/ 518187 w 518186"/>
              <a:gd name="connsiteY1" fmla="*/ 0 h 478546"/>
              <a:gd name="connsiteX2" fmla="*/ 518187 w 518186"/>
              <a:gd name="connsiteY2" fmla="*/ 478546 h 478546"/>
              <a:gd name="connsiteX3" fmla="*/ 0 w 518186"/>
              <a:gd name="connsiteY3" fmla="*/ 478546 h 478546"/>
            </a:gdLst>
            <a:ahLst/>
            <a:cxnLst>
              <a:cxn ang="0">
                <a:pos x="connsiteX0" y="connsiteY0"/>
              </a:cxn>
              <a:cxn ang="0">
                <a:pos x="connsiteX1" y="connsiteY1"/>
              </a:cxn>
              <a:cxn ang="0">
                <a:pos x="connsiteX2" y="connsiteY2"/>
              </a:cxn>
              <a:cxn ang="0">
                <a:pos x="connsiteX3" y="connsiteY3"/>
              </a:cxn>
            </a:cxnLst>
            <a:rect l="l" t="t" r="r" b="b"/>
            <a:pathLst>
              <a:path w="518186" h="478546">
                <a:moveTo>
                  <a:pt x="0" y="0"/>
                </a:moveTo>
                <a:lnTo>
                  <a:pt x="518187" y="0"/>
                </a:lnTo>
                <a:lnTo>
                  <a:pt x="518187" y="478546"/>
                </a:lnTo>
                <a:lnTo>
                  <a:pt x="0" y="478546"/>
                </a:lnTo>
                <a:close/>
              </a:path>
            </a:pathLst>
          </a:custGeom>
          <a:solidFill>
            <a:schemeClr val="tx1"/>
          </a:solidFill>
          <a:ln w="2387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7EA2964-0531-DE65-2E89-4474377943DE}"/>
              </a:ext>
            </a:extLst>
          </p:cNvPr>
          <p:cNvSpPr/>
          <p:nvPr/>
        </p:nvSpPr>
        <p:spPr>
          <a:xfrm>
            <a:off x="1837771" y="2972447"/>
            <a:ext cx="7097010" cy="1728403"/>
          </a:xfrm>
          <a:custGeom>
            <a:avLst/>
            <a:gdLst>
              <a:gd name="connsiteX0" fmla="*/ 668389 w 7097010"/>
              <a:gd name="connsiteY0" fmla="*/ 1728404 h 1728403"/>
              <a:gd name="connsiteX1" fmla="*/ 644510 w 7097010"/>
              <a:gd name="connsiteY1" fmla="*/ 1728404 h 1728403"/>
              <a:gd name="connsiteX2" fmla="*/ 644510 w 7097010"/>
              <a:gd name="connsiteY2" fmla="*/ 1482683 h 1728403"/>
              <a:gd name="connsiteX3" fmla="*/ 689881 w 7097010"/>
              <a:gd name="connsiteY3" fmla="*/ 1319108 h 1728403"/>
              <a:gd name="connsiteX4" fmla="*/ 785877 w 7097010"/>
              <a:gd name="connsiteY4" fmla="*/ 1194695 h 1728403"/>
              <a:gd name="connsiteX5" fmla="*/ 898589 w 7097010"/>
              <a:gd name="connsiteY5" fmla="*/ 1087237 h 1728403"/>
              <a:gd name="connsiteX6" fmla="*/ 999599 w 7097010"/>
              <a:gd name="connsiteY6" fmla="*/ 988614 h 1728403"/>
              <a:gd name="connsiteX7" fmla="*/ 1070283 w 7097010"/>
              <a:gd name="connsiteY7" fmla="*/ 892380 h 1728403"/>
              <a:gd name="connsiteX8" fmla="*/ 1091774 w 7097010"/>
              <a:gd name="connsiteY8" fmla="*/ 806652 h 1728403"/>
              <a:gd name="connsiteX9" fmla="*/ 1081506 w 7097010"/>
              <a:gd name="connsiteY9" fmla="*/ 745281 h 1728403"/>
              <a:gd name="connsiteX10" fmla="*/ 1055000 w 7097010"/>
              <a:gd name="connsiteY10" fmla="*/ 699433 h 1728403"/>
              <a:gd name="connsiteX11" fmla="*/ 1011539 w 7097010"/>
              <a:gd name="connsiteY11" fmla="*/ 667434 h 1728403"/>
              <a:gd name="connsiteX12" fmla="*/ 954467 w 7097010"/>
              <a:gd name="connsiteY12" fmla="*/ 656211 h 1728403"/>
              <a:gd name="connsiteX13" fmla="*/ 884977 w 7097010"/>
              <a:gd name="connsiteY13" fmla="*/ 669345 h 1728403"/>
              <a:gd name="connsiteX14" fmla="*/ 848919 w 7097010"/>
              <a:gd name="connsiteY14" fmla="*/ 703492 h 1728403"/>
              <a:gd name="connsiteX15" fmla="*/ 827905 w 7097010"/>
              <a:gd name="connsiteY15" fmla="*/ 763907 h 1728403"/>
              <a:gd name="connsiteX16" fmla="*/ 820741 w 7097010"/>
              <a:gd name="connsiteY16" fmla="*/ 855605 h 1728403"/>
              <a:gd name="connsiteX17" fmla="*/ 820741 w 7097010"/>
              <a:gd name="connsiteY17" fmla="*/ 901932 h 1728403"/>
              <a:gd name="connsiteX18" fmla="*/ 823129 w 7097010"/>
              <a:gd name="connsiteY18" fmla="*/ 935363 h 1728403"/>
              <a:gd name="connsiteX19" fmla="*/ 837934 w 7097010"/>
              <a:gd name="connsiteY19" fmla="*/ 1038045 h 1728403"/>
              <a:gd name="connsiteX20" fmla="*/ 18626 w 7097010"/>
              <a:gd name="connsiteY20" fmla="*/ 1038045 h 1728403"/>
              <a:gd name="connsiteX21" fmla="*/ 10507 w 7097010"/>
              <a:gd name="connsiteY21" fmla="*/ 957093 h 1728403"/>
              <a:gd name="connsiteX22" fmla="*/ 3821 w 7097010"/>
              <a:gd name="connsiteY22" fmla="*/ 892857 h 1728403"/>
              <a:gd name="connsiteX23" fmla="*/ 0 w 7097010"/>
              <a:gd name="connsiteY23" fmla="*/ 818592 h 1728403"/>
              <a:gd name="connsiteX24" fmla="*/ 80952 w 7097010"/>
              <a:gd name="connsiteY24" fmla="*/ 474009 h 1728403"/>
              <a:gd name="connsiteX25" fmla="*/ 302315 w 7097010"/>
              <a:gd name="connsiteY25" fmla="*/ 214439 h 1728403"/>
              <a:gd name="connsiteX26" fmla="*/ 628988 w 7097010"/>
              <a:gd name="connsiteY26" fmla="*/ 54207 h 1728403"/>
              <a:gd name="connsiteX27" fmla="*/ 1030165 w 7097010"/>
              <a:gd name="connsiteY27" fmla="*/ 0 h 1728403"/>
              <a:gd name="connsiteX28" fmla="*/ 1415581 w 7097010"/>
              <a:gd name="connsiteY28" fmla="*/ 53490 h 1728403"/>
              <a:gd name="connsiteX29" fmla="*/ 1723389 w 7097010"/>
              <a:gd name="connsiteY29" fmla="*/ 210140 h 1728403"/>
              <a:gd name="connsiteX30" fmla="*/ 1928276 w 7097010"/>
              <a:gd name="connsiteY30" fmla="*/ 463025 h 1728403"/>
              <a:gd name="connsiteX31" fmla="*/ 2001347 w 7097010"/>
              <a:gd name="connsiteY31" fmla="*/ 792802 h 1728403"/>
              <a:gd name="connsiteX32" fmla="*/ 1948812 w 7097010"/>
              <a:gd name="connsiteY32" fmla="*/ 1040433 h 1728403"/>
              <a:gd name="connsiteX33" fmla="*/ 1825355 w 7097010"/>
              <a:gd name="connsiteY33" fmla="*/ 1225500 h 1728403"/>
              <a:gd name="connsiteX34" fmla="*/ 1671332 w 7097010"/>
              <a:gd name="connsiteY34" fmla="*/ 1367584 h 1728403"/>
              <a:gd name="connsiteX35" fmla="*/ 1528771 w 7097010"/>
              <a:gd name="connsiteY35" fmla="*/ 1473609 h 1728403"/>
              <a:gd name="connsiteX36" fmla="*/ 1429909 w 7097010"/>
              <a:gd name="connsiteY36" fmla="*/ 1556232 h 1728403"/>
              <a:gd name="connsiteX37" fmla="*/ 1412477 w 7097010"/>
              <a:gd name="connsiteY37" fmla="*/ 1581783 h 1728403"/>
              <a:gd name="connsiteX38" fmla="*/ 1412477 w 7097010"/>
              <a:gd name="connsiteY38" fmla="*/ 1699032 h 1728403"/>
              <a:gd name="connsiteX39" fmla="*/ 7097011 w 7097010"/>
              <a:gd name="connsiteY39" fmla="*/ 1699032 h 1728403"/>
              <a:gd name="connsiteX40" fmla="*/ 7097011 w 7097010"/>
              <a:gd name="connsiteY40" fmla="*/ 1722911 h 1728403"/>
              <a:gd name="connsiteX41" fmla="*/ 1389075 w 7097010"/>
              <a:gd name="connsiteY41" fmla="*/ 1722911 h 1728403"/>
              <a:gd name="connsiteX42" fmla="*/ 1389075 w 7097010"/>
              <a:gd name="connsiteY42" fmla="*/ 1581783 h 1728403"/>
              <a:gd name="connsiteX43" fmla="*/ 1413432 w 7097010"/>
              <a:gd name="connsiteY43" fmla="*/ 1539277 h 1728403"/>
              <a:gd name="connsiteX44" fmla="*/ 1514920 w 7097010"/>
              <a:gd name="connsiteY44" fmla="*/ 1454266 h 1728403"/>
              <a:gd name="connsiteX45" fmla="*/ 1657004 w 7097010"/>
              <a:gd name="connsiteY45" fmla="*/ 1348480 h 1728403"/>
              <a:gd name="connsiteX46" fmla="*/ 1807684 w 7097010"/>
              <a:gd name="connsiteY46" fmla="*/ 1209500 h 1728403"/>
              <a:gd name="connsiteX47" fmla="*/ 1927321 w 7097010"/>
              <a:gd name="connsiteY47" fmla="*/ 1030165 h 1728403"/>
              <a:gd name="connsiteX48" fmla="*/ 1977468 w 7097010"/>
              <a:gd name="connsiteY48" fmla="*/ 793041 h 1728403"/>
              <a:gd name="connsiteX49" fmla="*/ 1906784 w 7097010"/>
              <a:gd name="connsiteY49" fmla="*/ 473771 h 1728403"/>
              <a:gd name="connsiteX50" fmla="*/ 1708584 w 7097010"/>
              <a:gd name="connsiteY50" fmla="*/ 229005 h 1728403"/>
              <a:gd name="connsiteX51" fmla="*/ 1408417 w 7097010"/>
              <a:gd name="connsiteY51" fmla="*/ 76415 h 1728403"/>
              <a:gd name="connsiteX52" fmla="*/ 1029926 w 7097010"/>
              <a:gd name="connsiteY52" fmla="*/ 23880 h 1728403"/>
              <a:gd name="connsiteX53" fmla="*/ 635436 w 7097010"/>
              <a:gd name="connsiteY53" fmla="*/ 76892 h 1728403"/>
              <a:gd name="connsiteX54" fmla="*/ 316404 w 7097010"/>
              <a:gd name="connsiteY54" fmla="*/ 233065 h 1728403"/>
              <a:gd name="connsiteX55" fmla="*/ 101966 w 7097010"/>
              <a:gd name="connsiteY55" fmla="*/ 484516 h 1728403"/>
              <a:gd name="connsiteX56" fmla="*/ 23641 w 7097010"/>
              <a:gd name="connsiteY56" fmla="*/ 817876 h 1728403"/>
              <a:gd name="connsiteX57" fmla="*/ 27462 w 7097010"/>
              <a:gd name="connsiteY57" fmla="*/ 889753 h 1728403"/>
              <a:gd name="connsiteX58" fmla="*/ 34148 w 7097010"/>
              <a:gd name="connsiteY58" fmla="*/ 953989 h 1728403"/>
              <a:gd name="connsiteX59" fmla="*/ 40118 w 7097010"/>
              <a:gd name="connsiteY59" fmla="*/ 1013449 h 1728403"/>
              <a:gd name="connsiteX60" fmla="*/ 810234 w 7097010"/>
              <a:gd name="connsiteY60" fmla="*/ 1013449 h 1728403"/>
              <a:gd name="connsiteX61" fmla="*/ 799488 w 7097010"/>
              <a:gd name="connsiteY61" fmla="*/ 937990 h 1728403"/>
              <a:gd name="connsiteX62" fmla="*/ 796861 w 7097010"/>
              <a:gd name="connsiteY62" fmla="*/ 901215 h 1728403"/>
              <a:gd name="connsiteX63" fmla="*/ 796861 w 7097010"/>
              <a:gd name="connsiteY63" fmla="*/ 854889 h 1728403"/>
              <a:gd name="connsiteX64" fmla="*/ 804503 w 7097010"/>
              <a:gd name="connsiteY64" fmla="*/ 759371 h 1728403"/>
              <a:gd name="connsiteX65" fmla="*/ 828621 w 7097010"/>
              <a:gd name="connsiteY65" fmla="*/ 690359 h 1728403"/>
              <a:gd name="connsiteX66" fmla="*/ 873276 w 7097010"/>
              <a:gd name="connsiteY66" fmla="*/ 647853 h 1728403"/>
              <a:gd name="connsiteX67" fmla="*/ 954705 w 7097010"/>
              <a:gd name="connsiteY67" fmla="*/ 631376 h 1728403"/>
              <a:gd name="connsiteX68" fmla="*/ 1022046 w 7097010"/>
              <a:gd name="connsiteY68" fmla="*/ 644987 h 1728403"/>
              <a:gd name="connsiteX69" fmla="*/ 1072910 w 7097010"/>
              <a:gd name="connsiteY69" fmla="*/ 682478 h 1728403"/>
              <a:gd name="connsiteX70" fmla="*/ 1104192 w 7097010"/>
              <a:gd name="connsiteY70" fmla="*/ 736446 h 1728403"/>
              <a:gd name="connsiteX71" fmla="*/ 1115654 w 7097010"/>
              <a:gd name="connsiteY71" fmla="*/ 805697 h 1728403"/>
              <a:gd name="connsiteX72" fmla="*/ 1091297 w 7097010"/>
              <a:gd name="connsiteY72" fmla="*/ 903125 h 1728403"/>
              <a:gd name="connsiteX73" fmla="*/ 1017270 w 7097010"/>
              <a:gd name="connsiteY73" fmla="*/ 1004136 h 1728403"/>
              <a:gd name="connsiteX74" fmla="*/ 914588 w 7097010"/>
              <a:gd name="connsiteY74" fmla="*/ 1104430 h 1728403"/>
              <a:gd name="connsiteX75" fmla="*/ 803070 w 7097010"/>
              <a:gd name="connsiteY75" fmla="*/ 1210695 h 1728403"/>
              <a:gd name="connsiteX76" fmla="*/ 710417 w 7097010"/>
              <a:gd name="connsiteY76" fmla="*/ 1330570 h 1728403"/>
              <a:gd name="connsiteX77" fmla="*/ 668389 w 7097010"/>
              <a:gd name="connsiteY77" fmla="*/ 1481967 h 1728403"/>
              <a:gd name="connsiteX78" fmla="*/ 668389 w 7097010"/>
              <a:gd name="connsiteY78" fmla="*/ 1727687 h 172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7097010" h="1728403">
                <a:moveTo>
                  <a:pt x="668389" y="1728404"/>
                </a:moveTo>
                <a:lnTo>
                  <a:pt x="644510" y="1728404"/>
                </a:lnTo>
                <a:lnTo>
                  <a:pt x="644510" y="1482683"/>
                </a:lnTo>
                <a:cubicBezTo>
                  <a:pt x="644510" y="1425133"/>
                  <a:pt x="659793" y="1369971"/>
                  <a:pt x="689881" y="1319108"/>
                </a:cubicBezTo>
                <a:cubicBezTo>
                  <a:pt x="715193" y="1276363"/>
                  <a:pt x="747431" y="1234335"/>
                  <a:pt x="785877" y="1194695"/>
                </a:cubicBezTo>
                <a:cubicBezTo>
                  <a:pt x="821219" y="1158160"/>
                  <a:pt x="859187" y="1122101"/>
                  <a:pt x="898589" y="1087237"/>
                </a:cubicBezTo>
                <a:cubicBezTo>
                  <a:pt x="934408" y="1055716"/>
                  <a:pt x="968317" y="1022523"/>
                  <a:pt x="999599" y="988614"/>
                </a:cubicBezTo>
                <a:cubicBezTo>
                  <a:pt x="1028255" y="957571"/>
                  <a:pt x="1052134" y="925334"/>
                  <a:pt x="1070283" y="892380"/>
                </a:cubicBezTo>
                <a:cubicBezTo>
                  <a:pt x="1084610" y="866590"/>
                  <a:pt x="1091774" y="838412"/>
                  <a:pt x="1091774" y="806652"/>
                </a:cubicBezTo>
                <a:cubicBezTo>
                  <a:pt x="1091774" y="785161"/>
                  <a:pt x="1088431" y="765101"/>
                  <a:pt x="1081506" y="745281"/>
                </a:cubicBezTo>
                <a:cubicBezTo>
                  <a:pt x="1075297" y="727372"/>
                  <a:pt x="1066701" y="712328"/>
                  <a:pt x="1055000" y="699433"/>
                </a:cubicBezTo>
                <a:cubicBezTo>
                  <a:pt x="1043299" y="686299"/>
                  <a:pt x="1028971" y="675792"/>
                  <a:pt x="1011539" y="667434"/>
                </a:cubicBezTo>
                <a:cubicBezTo>
                  <a:pt x="995778" y="659793"/>
                  <a:pt x="977152" y="656211"/>
                  <a:pt x="954467" y="656211"/>
                </a:cubicBezTo>
                <a:cubicBezTo>
                  <a:pt x="923901" y="656211"/>
                  <a:pt x="900021" y="660748"/>
                  <a:pt x="884977" y="669345"/>
                </a:cubicBezTo>
                <a:cubicBezTo>
                  <a:pt x="868978" y="678658"/>
                  <a:pt x="857277" y="689642"/>
                  <a:pt x="848919" y="703492"/>
                </a:cubicBezTo>
                <a:cubicBezTo>
                  <a:pt x="838651" y="720447"/>
                  <a:pt x="831726" y="740745"/>
                  <a:pt x="827905" y="763907"/>
                </a:cubicBezTo>
                <a:cubicBezTo>
                  <a:pt x="823129" y="793518"/>
                  <a:pt x="820741" y="824323"/>
                  <a:pt x="820741" y="855605"/>
                </a:cubicBezTo>
                <a:lnTo>
                  <a:pt x="820741" y="901932"/>
                </a:lnTo>
                <a:cubicBezTo>
                  <a:pt x="820741" y="912916"/>
                  <a:pt x="821457" y="924140"/>
                  <a:pt x="823129" y="935363"/>
                </a:cubicBezTo>
                <a:lnTo>
                  <a:pt x="837934" y="1038045"/>
                </a:lnTo>
                <a:lnTo>
                  <a:pt x="18626" y="1038045"/>
                </a:lnTo>
                <a:lnTo>
                  <a:pt x="10507" y="957093"/>
                </a:lnTo>
                <a:cubicBezTo>
                  <a:pt x="8358" y="934885"/>
                  <a:pt x="5970" y="913394"/>
                  <a:pt x="3821" y="892857"/>
                </a:cubicBezTo>
                <a:cubicBezTo>
                  <a:pt x="1194" y="868978"/>
                  <a:pt x="0" y="844143"/>
                  <a:pt x="0" y="818592"/>
                </a:cubicBezTo>
                <a:cubicBezTo>
                  <a:pt x="0" y="692269"/>
                  <a:pt x="27223" y="576453"/>
                  <a:pt x="80952" y="474009"/>
                </a:cubicBezTo>
                <a:cubicBezTo>
                  <a:pt x="133964" y="372999"/>
                  <a:pt x="208469" y="285600"/>
                  <a:pt x="302315" y="214439"/>
                </a:cubicBezTo>
                <a:cubicBezTo>
                  <a:pt x="394252" y="144710"/>
                  <a:pt x="504098" y="90742"/>
                  <a:pt x="628988" y="54207"/>
                </a:cubicBezTo>
                <a:cubicBezTo>
                  <a:pt x="751490" y="18387"/>
                  <a:pt x="886649" y="0"/>
                  <a:pt x="1030165" y="0"/>
                </a:cubicBezTo>
                <a:cubicBezTo>
                  <a:pt x="1173681" y="0"/>
                  <a:pt x="1299288" y="17910"/>
                  <a:pt x="1415581" y="53490"/>
                </a:cubicBezTo>
                <a:cubicBezTo>
                  <a:pt x="1534024" y="89787"/>
                  <a:pt x="1637661" y="142322"/>
                  <a:pt x="1723389" y="210140"/>
                </a:cubicBezTo>
                <a:cubicBezTo>
                  <a:pt x="1811027" y="279391"/>
                  <a:pt x="1880039" y="364402"/>
                  <a:pt x="1928276" y="463025"/>
                </a:cubicBezTo>
                <a:cubicBezTo>
                  <a:pt x="1976751" y="562125"/>
                  <a:pt x="2001347" y="672926"/>
                  <a:pt x="2001347" y="792802"/>
                </a:cubicBezTo>
                <a:cubicBezTo>
                  <a:pt x="2001347" y="884499"/>
                  <a:pt x="1983677" y="967839"/>
                  <a:pt x="1948812" y="1040433"/>
                </a:cubicBezTo>
                <a:cubicBezTo>
                  <a:pt x="1916097" y="1108490"/>
                  <a:pt x="1874547" y="1170577"/>
                  <a:pt x="1825355" y="1225500"/>
                </a:cubicBezTo>
                <a:cubicBezTo>
                  <a:pt x="1777835" y="1278274"/>
                  <a:pt x="1726016" y="1326272"/>
                  <a:pt x="1671332" y="1367584"/>
                </a:cubicBezTo>
                <a:cubicBezTo>
                  <a:pt x="1620468" y="1406030"/>
                  <a:pt x="1572948" y="1441371"/>
                  <a:pt x="1528771" y="1473609"/>
                </a:cubicBezTo>
                <a:cubicBezTo>
                  <a:pt x="1489131" y="1502742"/>
                  <a:pt x="1455699" y="1530442"/>
                  <a:pt x="1429909" y="1556232"/>
                </a:cubicBezTo>
                <a:cubicBezTo>
                  <a:pt x="1415581" y="1570560"/>
                  <a:pt x="1412477" y="1579634"/>
                  <a:pt x="1412477" y="1581783"/>
                </a:cubicBezTo>
                <a:lnTo>
                  <a:pt x="1412477" y="1699032"/>
                </a:lnTo>
                <a:lnTo>
                  <a:pt x="7097011" y="1699032"/>
                </a:lnTo>
                <a:lnTo>
                  <a:pt x="7097011" y="1722911"/>
                </a:lnTo>
                <a:lnTo>
                  <a:pt x="1389075" y="1722911"/>
                </a:lnTo>
                <a:lnTo>
                  <a:pt x="1389075" y="1581783"/>
                </a:lnTo>
                <a:cubicBezTo>
                  <a:pt x="1389075" y="1566978"/>
                  <a:pt x="1402448" y="1550501"/>
                  <a:pt x="1413432" y="1539277"/>
                </a:cubicBezTo>
                <a:cubicBezTo>
                  <a:pt x="1440177" y="1512532"/>
                  <a:pt x="1474325" y="1484116"/>
                  <a:pt x="1514920" y="1454266"/>
                </a:cubicBezTo>
                <a:cubicBezTo>
                  <a:pt x="1558859" y="1422029"/>
                  <a:pt x="1606379" y="1386926"/>
                  <a:pt x="1657004" y="1348480"/>
                </a:cubicBezTo>
                <a:cubicBezTo>
                  <a:pt x="1710494" y="1307885"/>
                  <a:pt x="1761358" y="1261319"/>
                  <a:pt x="1807684" y="1209500"/>
                </a:cubicBezTo>
                <a:cubicBezTo>
                  <a:pt x="1855443" y="1156488"/>
                  <a:pt x="1895561" y="1096072"/>
                  <a:pt x="1927321" y="1030165"/>
                </a:cubicBezTo>
                <a:cubicBezTo>
                  <a:pt x="1960752" y="960914"/>
                  <a:pt x="1977468" y="881156"/>
                  <a:pt x="1977468" y="793041"/>
                </a:cubicBezTo>
                <a:cubicBezTo>
                  <a:pt x="1977468" y="676986"/>
                  <a:pt x="1953588" y="569528"/>
                  <a:pt x="1906784" y="473771"/>
                </a:cubicBezTo>
                <a:cubicBezTo>
                  <a:pt x="1859980" y="378252"/>
                  <a:pt x="1793356" y="296107"/>
                  <a:pt x="1708584" y="229005"/>
                </a:cubicBezTo>
                <a:cubicBezTo>
                  <a:pt x="1625005" y="163098"/>
                  <a:pt x="1523995" y="111756"/>
                  <a:pt x="1408417" y="76415"/>
                </a:cubicBezTo>
                <a:cubicBezTo>
                  <a:pt x="1294512" y="41550"/>
                  <a:pt x="1166995" y="23880"/>
                  <a:pt x="1029926" y="23880"/>
                </a:cubicBezTo>
                <a:cubicBezTo>
                  <a:pt x="892857" y="23880"/>
                  <a:pt x="755789" y="41789"/>
                  <a:pt x="635436" y="76892"/>
                </a:cubicBezTo>
                <a:cubicBezTo>
                  <a:pt x="513411" y="112712"/>
                  <a:pt x="405953" y="165247"/>
                  <a:pt x="316404" y="233065"/>
                </a:cubicBezTo>
                <a:cubicBezTo>
                  <a:pt x="225423" y="302077"/>
                  <a:pt x="153307" y="386610"/>
                  <a:pt x="101966" y="484516"/>
                </a:cubicBezTo>
                <a:cubicBezTo>
                  <a:pt x="50147" y="583378"/>
                  <a:pt x="23641" y="695612"/>
                  <a:pt x="23641" y="817876"/>
                </a:cubicBezTo>
                <a:cubicBezTo>
                  <a:pt x="23641" y="842710"/>
                  <a:pt x="24835" y="866829"/>
                  <a:pt x="27462" y="889753"/>
                </a:cubicBezTo>
                <a:cubicBezTo>
                  <a:pt x="29611" y="910289"/>
                  <a:pt x="31999" y="931781"/>
                  <a:pt x="34148" y="953989"/>
                </a:cubicBezTo>
                <a:lnTo>
                  <a:pt x="40118" y="1013449"/>
                </a:lnTo>
                <a:lnTo>
                  <a:pt x="810234" y="1013449"/>
                </a:lnTo>
                <a:lnTo>
                  <a:pt x="799488" y="937990"/>
                </a:lnTo>
                <a:cubicBezTo>
                  <a:pt x="797817" y="925572"/>
                  <a:pt x="796861" y="913155"/>
                  <a:pt x="796861" y="901215"/>
                </a:cubicBezTo>
                <a:lnTo>
                  <a:pt x="796861" y="854889"/>
                </a:lnTo>
                <a:cubicBezTo>
                  <a:pt x="796861" y="822413"/>
                  <a:pt x="799488" y="790414"/>
                  <a:pt x="804503" y="759371"/>
                </a:cubicBezTo>
                <a:cubicBezTo>
                  <a:pt x="808801" y="733103"/>
                  <a:pt x="816920" y="709940"/>
                  <a:pt x="828621" y="690359"/>
                </a:cubicBezTo>
                <a:cubicBezTo>
                  <a:pt x="839128" y="672926"/>
                  <a:pt x="853695" y="659076"/>
                  <a:pt x="873276" y="647853"/>
                </a:cubicBezTo>
                <a:cubicBezTo>
                  <a:pt x="891902" y="637107"/>
                  <a:pt x="920080" y="631376"/>
                  <a:pt x="954705" y="631376"/>
                </a:cubicBezTo>
                <a:cubicBezTo>
                  <a:pt x="980734" y="631376"/>
                  <a:pt x="1002942" y="635913"/>
                  <a:pt x="1022046" y="644987"/>
                </a:cubicBezTo>
                <a:cubicBezTo>
                  <a:pt x="1042343" y="654778"/>
                  <a:pt x="1059059" y="666956"/>
                  <a:pt x="1072910" y="682478"/>
                </a:cubicBezTo>
                <a:cubicBezTo>
                  <a:pt x="1086760" y="698000"/>
                  <a:pt x="1097028" y="715432"/>
                  <a:pt x="1104192" y="736446"/>
                </a:cubicBezTo>
                <a:cubicBezTo>
                  <a:pt x="1111833" y="758893"/>
                  <a:pt x="1115654" y="781578"/>
                  <a:pt x="1115654" y="805697"/>
                </a:cubicBezTo>
                <a:cubicBezTo>
                  <a:pt x="1115654" y="841755"/>
                  <a:pt x="1107535" y="873515"/>
                  <a:pt x="1091297" y="903125"/>
                </a:cubicBezTo>
                <a:cubicBezTo>
                  <a:pt x="1071954" y="937751"/>
                  <a:pt x="1047120" y="971660"/>
                  <a:pt x="1017270" y="1004136"/>
                </a:cubicBezTo>
                <a:cubicBezTo>
                  <a:pt x="985510" y="1038523"/>
                  <a:pt x="950885" y="1072432"/>
                  <a:pt x="914588" y="1104430"/>
                </a:cubicBezTo>
                <a:cubicBezTo>
                  <a:pt x="875425" y="1138817"/>
                  <a:pt x="837934" y="1174636"/>
                  <a:pt x="803070" y="1210695"/>
                </a:cubicBezTo>
                <a:cubicBezTo>
                  <a:pt x="765818" y="1249141"/>
                  <a:pt x="734775" y="1289497"/>
                  <a:pt x="710417" y="1330570"/>
                </a:cubicBezTo>
                <a:cubicBezTo>
                  <a:pt x="682478" y="1377613"/>
                  <a:pt x="668389" y="1428715"/>
                  <a:pt x="668389" y="1481967"/>
                </a:cubicBezTo>
                <a:lnTo>
                  <a:pt x="668389" y="1727687"/>
                </a:lnTo>
                <a:close/>
              </a:path>
            </a:pathLst>
          </a:custGeom>
          <a:solidFill>
            <a:schemeClr val="bg2"/>
          </a:solidFill>
          <a:ln w="2387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89217D3-0F29-7646-4B10-2A89FA7350EA}"/>
              </a:ext>
            </a:extLst>
          </p:cNvPr>
          <p:cNvSpPr/>
          <p:nvPr/>
        </p:nvSpPr>
        <p:spPr>
          <a:xfrm>
            <a:off x="0" y="4700850"/>
            <a:ext cx="3259084" cy="862291"/>
          </a:xfrm>
          <a:custGeom>
            <a:avLst/>
            <a:gdLst>
              <a:gd name="connsiteX0" fmla="*/ 3259085 w 3259084"/>
              <a:gd name="connsiteY0" fmla="*/ 862291 h 862291"/>
              <a:gd name="connsiteX1" fmla="*/ 2483954 w 3259084"/>
              <a:gd name="connsiteY1" fmla="*/ 862291 h 862291"/>
              <a:gd name="connsiteX2" fmla="*/ 2483954 w 3259084"/>
              <a:gd name="connsiteY2" fmla="*/ 280107 h 862291"/>
              <a:gd name="connsiteX3" fmla="*/ 0 w 3259084"/>
              <a:gd name="connsiteY3" fmla="*/ 280107 h 862291"/>
              <a:gd name="connsiteX4" fmla="*/ 0 w 3259084"/>
              <a:gd name="connsiteY4" fmla="*/ 256228 h 862291"/>
              <a:gd name="connsiteX5" fmla="*/ 2507833 w 3259084"/>
              <a:gd name="connsiteY5" fmla="*/ 256228 h 862291"/>
              <a:gd name="connsiteX6" fmla="*/ 2507833 w 3259084"/>
              <a:gd name="connsiteY6" fmla="*/ 838412 h 862291"/>
              <a:gd name="connsiteX7" fmla="*/ 3235205 w 3259084"/>
              <a:gd name="connsiteY7" fmla="*/ 838412 h 862291"/>
              <a:gd name="connsiteX8" fmla="*/ 3235205 w 3259084"/>
              <a:gd name="connsiteY8" fmla="*/ 134442 h 862291"/>
              <a:gd name="connsiteX9" fmla="*/ 2482282 w 3259084"/>
              <a:gd name="connsiteY9" fmla="*/ 134442 h 862291"/>
              <a:gd name="connsiteX10" fmla="*/ 2482282 w 3259084"/>
              <a:gd name="connsiteY10" fmla="*/ 0 h 862291"/>
              <a:gd name="connsiteX11" fmla="*/ 2506162 w 3259084"/>
              <a:gd name="connsiteY11" fmla="*/ 0 h 862291"/>
              <a:gd name="connsiteX12" fmla="*/ 2506162 w 3259084"/>
              <a:gd name="connsiteY12" fmla="*/ 110562 h 862291"/>
              <a:gd name="connsiteX13" fmla="*/ 3259085 w 3259084"/>
              <a:gd name="connsiteY13" fmla="*/ 110562 h 862291"/>
              <a:gd name="connsiteX14" fmla="*/ 3259085 w 3259084"/>
              <a:gd name="connsiteY14" fmla="*/ 862291 h 86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9084" h="862291">
                <a:moveTo>
                  <a:pt x="3259085" y="862291"/>
                </a:moveTo>
                <a:lnTo>
                  <a:pt x="2483954" y="862291"/>
                </a:lnTo>
                <a:lnTo>
                  <a:pt x="2483954" y="280107"/>
                </a:lnTo>
                <a:lnTo>
                  <a:pt x="0" y="280107"/>
                </a:lnTo>
                <a:lnTo>
                  <a:pt x="0" y="256228"/>
                </a:lnTo>
                <a:lnTo>
                  <a:pt x="2507833" y="256228"/>
                </a:lnTo>
                <a:lnTo>
                  <a:pt x="2507833" y="838412"/>
                </a:lnTo>
                <a:lnTo>
                  <a:pt x="3235205" y="838412"/>
                </a:lnTo>
                <a:lnTo>
                  <a:pt x="3235205" y="134442"/>
                </a:lnTo>
                <a:lnTo>
                  <a:pt x="2482282" y="134442"/>
                </a:lnTo>
                <a:lnTo>
                  <a:pt x="2482282" y="0"/>
                </a:lnTo>
                <a:lnTo>
                  <a:pt x="2506162" y="0"/>
                </a:lnTo>
                <a:lnTo>
                  <a:pt x="2506162" y="110562"/>
                </a:lnTo>
                <a:lnTo>
                  <a:pt x="3259085" y="110562"/>
                </a:lnTo>
                <a:lnTo>
                  <a:pt x="3259085" y="862291"/>
                </a:lnTo>
                <a:close/>
              </a:path>
            </a:pathLst>
          </a:custGeom>
          <a:solidFill>
            <a:schemeClr val="bg2"/>
          </a:solidFill>
          <a:ln w="23879" cap="flat">
            <a:noFill/>
            <a:prstDash val="solid"/>
            <a:miter/>
          </a:ln>
        </p:spPr>
        <p:txBody>
          <a:bodyPr rtlCol="0" anchor="ctr"/>
          <a:lstStyle/>
          <a:p>
            <a:endParaRPr lang="en-US"/>
          </a:p>
        </p:txBody>
      </p:sp>
      <p:cxnSp>
        <p:nvCxnSpPr>
          <p:cNvPr id="10" name="Straight Connector 9">
            <a:extLst>
              <a:ext uri="{FF2B5EF4-FFF2-40B4-BE49-F238E27FC236}">
                <a16:creationId xmlns:a16="http://schemas.microsoft.com/office/drawing/2014/main" id="{146ED3AC-C8CA-1FCB-EFB7-C9102C111D07}"/>
              </a:ext>
            </a:extLst>
          </p:cNvPr>
          <p:cNvCxnSpPr>
            <a:cxnSpLocks/>
          </p:cNvCxnSpPr>
          <p:nvPr/>
        </p:nvCxnSpPr>
        <p:spPr>
          <a:xfrm>
            <a:off x="8934782" y="4683360"/>
            <a:ext cx="3257218" cy="355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030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9FE40-44B7-DFBC-CC90-A3FD458F607D}"/>
            </a:ext>
          </a:extLst>
        </p:cNvPr>
        <p:cNvGrpSpPr/>
        <p:nvPr/>
      </p:nvGrpSpPr>
      <p:grpSpPr>
        <a:xfrm>
          <a:off x="0" y="0"/>
          <a:ext cx="0" cy="0"/>
          <a:chOff x="0" y="0"/>
          <a:chExt cx="0" cy="0"/>
        </a:xfrm>
      </p:grpSpPr>
      <p:sp>
        <p:nvSpPr>
          <p:cNvPr id="117" name="Title 2">
            <a:extLst>
              <a:ext uri="{FF2B5EF4-FFF2-40B4-BE49-F238E27FC236}">
                <a16:creationId xmlns:a16="http://schemas.microsoft.com/office/drawing/2014/main" id="{ED19E4F5-8F52-AEA7-EDD9-ABEA32C97CE0}"/>
              </a:ext>
            </a:extLst>
          </p:cNvPr>
          <p:cNvSpPr>
            <a:spLocks noGrp="1"/>
          </p:cNvSpPr>
          <p:nvPr>
            <p:ph type="title"/>
          </p:nvPr>
        </p:nvSpPr>
        <p:spPr/>
        <p:txBody>
          <a:bodyPr/>
          <a:lstStyle/>
          <a:p>
            <a:r>
              <a:rPr lang="en-US" sz="4400" b="1" dirty="0">
                <a:solidFill>
                  <a:schemeClr val="bg1"/>
                </a:solidFill>
                <a:latin typeface="Franklin Gothic Medium" panose="020B0603020102020204" pitchFamily="34" charset="0"/>
                <a:cs typeface="Segoe UI"/>
              </a:rPr>
              <a:t>Suicide Snapshot</a:t>
            </a:r>
            <a:endParaRPr lang="en-US" b="1" dirty="0">
              <a:solidFill>
                <a:schemeClr val="bg1"/>
              </a:solidFill>
              <a:latin typeface="Franklin Gothic Medium" panose="020B0603020102020204" pitchFamily="34" charset="0"/>
              <a:cs typeface="Segoe UI"/>
            </a:endParaRPr>
          </a:p>
        </p:txBody>
      </p:sp>
      <p:pic>
        <p:nvPicPr>
          <p:cNvPr id="3" name="Picture 2">
            <a:extLst>
              <a:ext uri="{FF2B5EF4-FFF2-40B4-BE49-F238E27FC236}">
                <a16:creationId xmlns:a16="http://schemas.microsoft.com/office/drawing/2014/main" id="{E624A433-17A3-BDC4-6319-A25399E9A001}"/>
              </a:ext>
            </a:extLst>
          </p:cNvPr>
          <p:cNvPicPr>
            <a:picLocks noChangeAspect="1"/>
          </p:cNvPicPr>
          <p:nvPr/>
        </p:nvPicPr>
        <p:blipFill>
          <a:blip r:embed="rId2"/>
          <a:stretch>
            <a:fillRect/>
          </a:stretch>
        </p:blipFill>
        <p:spPr>
          <a:xfrm>
            <a:off x="1334406" y="1800398"/>
            <a:ext cx="9624108" cy="3588222"/>
          </a:xfrm>
          <a:prstGeom prst="rect">
            <a:avLst/>
          </a:prstGeom>
        </p:spPr>
      </p:pic>
      <p:sp>
        <p:nvSpPr>
          <p:cNvPr id="5" name="Rounded Rectangle 4">
            <a:extLst>
              <a:ext uri="{FF2B5EF4-FFF2-40B4-BE49-F238E27FC236}">
                <a16:creationId xmlns:a16="http://schemas.microsoft.com/office/drawing/2014/main" id="{448E75C7-DA6B-E2A9-5B69-4BA5DC82CB07}"/>
              </a:ext>
            </a:extLst>
          </p:cNvPr>
          <p:cNvSpPr/>
          <p:nvPr/>
        </p:nvSpPr>
        <p:spPr>
          <a:xfrm>
            <a:off x="1300164" y="1684809"/>
            <a:ext cx="9772650" cy="3332034"/>
          </a:xfrm>
          <a:prstGeom prst="roundRect">
            <a:avLst>
              <a:gd name="adj" fmla="val 0"/>
            </a:avLst>
          </a:prstGeom>
          <a:noFill/>
          <a:ln w="25400">
            <a:solidFill>
              <a:srgbClr val="E8B0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1595F688-3B8B-8AEB-862F-3D370806284E}"/>
              </a:ext>
            </a:extLst>
          </p:cNvPr>
          <p:cNvGraphicFramePr>
            <a:graphicFrameLocks noGrp="1"/>
          </p:cNvGraphicFramePr>
          <p:nvPr>
            <p:extLst>
              <p:ext uri="{D42A27DB-BD31-4B8C-83A1-F6EECF244321}">
                <p14:modId xmlns:p14="http://schemas.microsoft.com/office/powerpoint/2010/main" val="3590759636"/>
              </p:ext>
            </p:extLst>
          </p:nvPr>
        </p:nvGraphicFramePr>
        <p:xfrm>
          <a:off x="1306916" y="5517418"/>
          <a:ext cx="9782267" cy="712653"/>
        </p:xfrm>
        <a:graphic>
          <a:graphicData uri="http://schemas.openxmlformats.org/drawingml/2006/table">
            <a:tbl>
              <a:tblPr/>
              <a:tblGrid>
                <a:gridCol w="2116163">
                  <a:extLst>
                    <a:ext uri="{9D8B030D-6E8A-4147-A177-3AD203B41FA5}">
                      <a16:colId xmlns:a16="http://schemas.microsoft.com/office/drawing/2014/main" val="2473008546"/>
                    </a:ext>
                  </a:extLst>
                </a:gridCol>
                <a:gridCol w="638842">
                  <a:extLst>
                    <a:ext uri="{9D8B030D-6E8A-4147-A177-3AD203B41FA5}">
                      <a16:colId xmlns:a16="http://schemas.microsoft.com/office/drawing/2014/main" val="1471913357"/>
                    </a:ext>
                  </a:extLst>
                </a:gridCol>
                <a:gridCol w="638842">
                  <a:extLst>
                    <a:ext uri="{9D8B030D-6E8A-4147-A177-3AD203B41FA5}">
                      <a16:colId xmlns:a16="http://schemas.microsoft.com/office/drawing/2014/main" val="507824131"/>
                    </a:ext>
                  </a:extLst>
                </a:gridCol>
                <a:gridCol w="638842">
                  <a:extLst>
                    <a:ext uri="{9D8B030D-6E8A-4147-A177-3AD203B41FA5}">
                      <a16:colId xmlns:a16="http://schemas.microsoft.com/office/drawing/2014/main" val="1218348726"/>
                    </a:ext>
                  </a:extLst>
                </a:gridCol>
                <a:gridCol w="638842">
                  <a:extLst>
                    <a:ext uri="{9D8B030D-6E8A-4147-A177-3AD203B41FA5}">
                      <a16:colId xmlns:a16="http://schemas.microsoft.com/office/drawing/2014/main" val="3924943768"/>
                    </a:ext>
                  </a:extLst>
                </a:gridCol>
                <a:gridCol w="638842">
                  <a:extLst>
                    <a:ext uri="{9D8B030D-6E8A-4147-A177-3AD203B41FA5}">
                      <a16:colId xmlns:a16="http://schemas.microsoft.com/office/drawing/2014/main" val="4146538404"/>
                    </a:ext>
                  </a:extLst>
                </a:gridCol>
                <a:gridCol w="638842">
                  <a:extLst>
                    <a:ext uri="{9D8B030D-6E8A-4147-A177-3AD203B41FA5}">
                      <a16:colId xmlns:a16="http://schemas.microsoft.com/office/drawing/2014/main" val="4292198622"/>
                    </a:ext>
                  </a:extLst>
                </a:gridCol>
                <a:gridCol w="638842">
                  <a:extLst>
                    <a:ext uri="{9D8B030D-6E8A-4147-A177-3AD203B41FA5}">
                      <a16:colId xmlns:a16="http://schemas.microsoft.com/office/drawing/2014/main" val="820444797"/>
                    </a:ext>
                  </a:extLst>
                </a:gridCol>
                <a:gridCol w="638842">
                  <a:extLst>
                    <a:ext uri="{9D8B030D-6E8A-4147-A177-3AD203B41FA5}">
                      <a16:colId xmlns:a16="http://schemas.microsoft.com/office/drawing/2014/main" val="3264696756"/>
                    </a:ext>
                  </a:extLst>
                </a:gridCol>
                <a:gridCol w="638842">
                  <a:extLst>
                    <a:ext uri="{9D8B030D-6E8A-4147-A177-3AD203B41FA5}">
                      <a16:colId xmlns:a16="http://schemas.microsoft.com/office/drawing/2014/main" val="3256298931"/>
                    </a:ext>
                  </a:extLst>
                </a:gridCol>
                <a:gridCol w="638842">
                  <a:extLst>
                    <a:ext uri="{9D8B030D-6E8A-4147-A177-3AD203B41FA5}">
                      <a16:colId xmlns:a16="http://schemas.microsoft.com/office/drawing/2014/main" val="3950082003"/>
                    </a:ext>
                  </a:extLst>
                </a:gridCol>
                <a:gridCol w="638842">
                  <a:extLst>
                    <a:ext uri="{9D8B030D-6E8A-4147-A177-3AD203B41FA5}">
                      <a16:colId xmlns:a16="http://schemas.microsoft.com/office/drawing/2014/main" val="664607385"/>
                    </a:ext>
                  </a:extLst>
                </a:gridCol>
                <a:gridCol w="638842">
                  <a:extLst>
                    <a:ext uri="{9D8B030D-6E8A-4147-A177-3AD203B41FA5}">
                      <a16:colId xmlns:a16="http://schemas.microsoft.com/office/drawing/2014/main" val="749449293"/>
                    </a:ext>
                  </a:extLst>
                </a:gridCol>
              </a:tblGrid>
              <a:tr h="237551">
                <a:tc>
                  <a:txBody>
                    <a:bodyPr/>
                    <a:lstStyle/>
                    <a:p>
                      <a:pPr algn="r" fontAlgn="ctr"/>
                      <a:r>
                        <a:rPr lang="en-US" sz="1100" b="1" i="0" u="none" strike="noStrike" dirty="0">
                          <a:solidFill>
                            <a:srgbClr val="FFFFFF"/>
                          </a:solidFill>
                          <a:effectLst/>
                          <a:latin typeface="Calibri" panose="020F0502020204030204" pitchFamily="34" charset="0"/>
                        </a:rPr>
                        <a:t>Rate per 100k</a:t>
                      </a:r>
                    </a:p>
                  </a:txBody>
                  <a:tcPr marL="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tx1"/>
                    </a:solidFill>
                  </a:tcPr>
                </a:tc>
                <a:tc>
                  <a:txBody>
                    <a:bodyPr/>
                    <a:lstStyle/>
                    <a:p>
                      <a:pPr algn="ctr" fontAlgn="ctr"/>
                      <a:r>
                        <a:rPr lang="en-US" sz="1100" b="1" i="0" u="none" strike="noStrike" dirty="0">
                          <a:solidFill>
                            <a:schemeClr val="bg1"/>
                          </a:solidFill>
                          <a:effectLst/>
                          <a:latin typeface="Calibri" panose="020F0502020204030204" pitchFamily="34" charset="0"/>
                        </a:rPr>
                        <a:t>2011</a:t>
                      </a:r>
                    </a:p>
                  </a:txBody>
                  <a:tcPr marL="6634" marR="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tx1"/>
                    </a:solidFill>
                  </a:tcPr>
                </a:tc>
                <a:tc>
                  <a:txBody>
                    <a:bodyPr/>
                    <a:lstStyle/>
                    <a:p>
                      <a:pPr algn="ctr" fontAlgn="ctr"/>
                      <a:r>
                        <a:rPr lang="en-US" sz="1100" b="1" i="0" u="none" strike="noStrike" dirty="0">
                          <a:solidFill>
                            <a:schemeClr val="bg1"/>
                          </a:solidFill>
                          <a:effectLst/>
                          <a:latin typeface="Calibri" panose="020F0502020204030204" pitchFamily="34" charset="0"/>
                        </a:rPr>
                        <a:t>2012</a:t>
                      </a:r>
                    </a:p>
                  </a:txBody>
                  <a:tcPr marL="6634" marR="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tx1"/>
                    </a:solidFill>
                  </a:tcPr>
                </a:tc>
                <a:tc>
                  <a:txBody>
                    <a:bodyPr/>
                    <a:lstStyle/>
                    <a:p>
                      <a:pPr algn="ctr" fontAlgn="ctr"/>
                      <a:r>
                        <a:rPr lang="en-US" sz="1100" b="1" i="0" u="none" strike="noStrike" dirty="0">
                          <a:solidFill>
                            <a:schemeClr val="bg1"/>
                          </a:solidFill>
                          <a:effectLst/>
                          <a:latin typeface="Calibri" panose="020F0502020204030204" pitchFamily="34" charset="0"/>
                        </a:rPr>
                        <a:t>2013</a:t>
                      </a:r>
                    </a:p>
                  </a:txBody>
                  <a:tcPr marL="6634" marR="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tx1"/>
                    </a:solidFill>
                  </a:tcPr>
                </a:tc>
                <a:tc>
                  <a:txBody>
                    <a:bodyPr/>
                    <a:lstStyle/>
                    <a:p>
                      <a:pPr algn="ctr" fontAlgn="ctr"/>
                      <a:r>
                        <a:rPr lang="en-US" sz="1100" b="1" i="0" u="none" strike="noStrike" dirty="0">
                          <a:solidFill>
                            <a:schemeClr val="bg1"/>
                          </a:solidFill>
                          <a:effectLst/>
                          <a:latin typeface="Calibri" panose="020F0502020204030204" pitchFamily="34" charset="0"/>
                        </a:rPr>
                        <a:t>2014</a:t>
                      </a:r>
                    </a:p>
                  </a:txBody>
                  <a:tcPr marL="6634" marR="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tx1"/>
                    </a:solidFill>
                  </a:tcPr>
                </a:tc>
                <a:tc>
                  <a:txBody>
                    <a:bodyPr/>
                    <a:lstStyle/>
                    <a:p>
                      <a:pPr algn="ctr" fontAlgn="ctr"/>
                      <a:r>
                        <a:rPr lang="en-US" sz="1100" b="1" i="0" u="none" strike="noStrike" dirty="0">
                          <a:solidFill>
                            <a:schemeClr val="bg1"/>
                          </a:solidFill>
                          <a:effectLst/>
                          <a:latin typeface="Calibri" panose="020F0502020204030204" pitchFamily="34" charset="0"/>
                        </a:rPr>
                        <a:t>2015</a:t>
                      </a:r>
                    </a:p>
                  </a:txBody>
                  <a:tcPr marL="6634" marR="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tx1"/>
                    </a:solidFill>
                  </a:tcPr>
                </a:tc>
                <a:tc>
                  <a:txBody>
                    <a:bodyPr/>
                    <a:lstStyle/>
                    <a:p>
                      <a:pPr algn="ctr" fontAlgn="ctr"/>
                      <a:r>
                        <a:rPr lang="en-US" sz="1100" b="1" i="0" u="none" strike="noStrike" dirty="0">
                          <a:solidFill>
                            <a:schemeClr val="bg1"/>
                          </a:solidFill>
                          <a:effectLst/>
                          <a:latin typeface="Calibri" panose="020F0502020204030204" pitchFamily="34" charset="0"/>
                        </a:rPr>
                        <a:t>2016</a:t>
                      </a:r>
                    </a:p>
                  </a:txBody>
                  <a:tcPr marL="6634" marR="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tx1"/>
                    </a:solidFill>
                  </a:tcPr>
                </a:tc>
                <a:tc>
                  <a:txBody>
                    <a:bodyPr/>
                    <a:lstStyle/>
                    <a:p>
                      <a:pPr algn="ctr" fontAlgn="ctr"/>
                      <a:r>
                        <a:rPr lang="en-US" sz="1100" b="1" i="0" u="none" strike="noStrike" dirty="0">
                          <a:solidFill>
                            <a:schemeClr val="bg1"/>
                          </a:solidFill>
                          <a:effectLst/>
                          <a:latin typeface="Calibri" panose="020F0502020204030204" pitchFamily="34" charset="0"/>
                        </a:rPr>
                        <a:t>2017</a:t>
                      </a:r>
                    </a:p>
                  </a:txBody>
                  <a:tcPr marL="6634" marR="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tx1"/>
                    </a:solidFill>
                  </a:tcPr>
                </a:tc>
                <a:tc>
                  <a:txBody>
                    <a:bodyPr/>
                    <a:lstStyle/>
                    <a:p>
                      <a:pPr algn="ctr" fontAlgn="ctr"/>
                      <a:r>
                        <a:rPr lang="en-US" sz="1100" b="1" i="0" u="none" strike="noStrike" dirty="0">
                          <a:solidFill>
                            <a:schemeClr val="bg1"/>
                          </a:solidFill>
                          <a:effectLst/>
                          <a:latin typeface="Calibri" panose="020F0502020204030204" pitchFamily="34" charset="0"/>
                        </a:rPr>
                        <a:t>2018</a:t>
                      </a:r>
                    </a:p>
                  </a:txBody>
                  <a:tcPr marL="6634" marR="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tx1"/>
                    </a:solidFill>
                  </a:tcPr>
                </a:tc>
                <a:tc>
                  <a:txBody>
                    <a:bodyPr/>
                    <a:lstStyle/>
                    <a:p>
                      <a:pPr algn="ctr" fontAlgn="ctr"/>
                      <a:r>
                        <a:rPr lang="en-US" sz="1100" b="1" i="0" u="none" strike="noStrike" dirty="0">
                          <a:solidFill>
                            <a:schemeClr val="bg1"/>
                          </a:solidFill>
                          <a:effectLst/>
                          <a:latin typeface="Calibri" panose="020F0502020204030204" pitchFamily="34" charset="0"/>
                        </a:rPr>
                        <a:t>2019</a:t>
                      </a:r>
                    </a:p>
                  </a:txBody>
                  <a:tcPr marL="6634" marR="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tx1"/>
                    </a:solidFill>
                  </a:tcPr>
                </a:tc>
                <a:tc>
                  <a:txBody>
                    <a:bodyPr/>
                    <a:lstStyle/>
                    <a:p>
                      <a:pPr algn="ctr" fontAlgn="ctr"/>
                      <a:r>
                        <a:rPr lang="en-US" sz="1100" b="1" i="0" u="none" strike="noStrike" dirty="0">
                          <a:solidFill>
                            <a:schemeClr val="bg1"/>
                          </a:solidFill>
                          <a:effectLst/>
                          <a:latin typeface="Calibri" panose="020F0502020204030204" pitchFamily="34" charset="0"/>
                        </a:rPr>
                        <a:t>2020</a:t>
                      </a:r>
                    </a:p>
                  </a:txBody>
                  <a:tcPr marL="6634" marR="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tx1"/>
                    </a:solidFill>
                  </a:tcPr>
                </a:tc>
                <a:tc>
                  <a:txBody>
                    <a:bodyPr/>
                    <a:lstStyle/>
                    <a:p>
                      <a:pPr algn="ctr" fontAlgn="ctr"/>
                      <a:r>
                        <a:rPr lang="en-US" sz="1100" b="1" i="0" u="none" strike="noStrike" dirty="0">
                          <a:solidFill>
                            <a:schemeClr val="bg1"/>
                          </a:solidFill>
                          <a:effectLst/>
                          <a:latin typeface="Calibri" panose="020F0502020204030204" pitchFamily="34" charset="0"/>
                        </a:rPr>
                        <a:t>2021</a:t>
                      </a:r>
                    </a:p>
                  </a:txBody>
                  <a:tcPr marL="6634" marR="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tx1"/>
                    </a:solidFill>
                  </a:tcPr>
                </a:tc>
                <a:tc>
                  <a:txBody>
                    <a:bodyPr/>
                    <a:lstStyle/>
                    <a:p>
                      <a:pPr algn="ctr" fontAlgn="ctr"/>
                      <a:r>
                        <a:rPr lang="en-US" sz="1100" b="1" i="0" u="none" strike="noStrike" dirty="0">
                          <a:solidFill>
                            <a:schemeClr val="bg1"/>
                          </a:solidFill>
                          <a:effectLst/>
                          <a:latin typeface="Calibri" panose="020F0502020204030204" pitchFamily="34" charset="0"/>
                        </a:rPr>
                        <a:t>2022</a:t>
                      </a:r>
                    </a:p>
                  </a:txBody>
                  <a:tcPr marL="6634" marR="6634" marT="66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608297714"/>
                  </a:ext>
                </a:extLst>
              </a:tr>
              <a:tr h="237551">
                <a:tc>
                  <a:txBody>
                    <a:bodyPr/>
                    <a:lstStyle/>
                    <a:p>
                      <a:pPr algn="r" fontAlgn="ctr"/>
                      <a:r>
                        <a:rPr lang="en-US" sz="1100" b="1" i="0" u="none" strike="noStrike" dirty="0">
                          <a:solidFill>
                            <a:srgbClr val="000000"/>
                          </a:solidFill>
                          <a:effectLst/>
                          <a:latin typeface="Calibri" panose="020F0502020204030204" pitchFamily="34" charset="0"/>
                        </a:rPr>
                        <a:t>Navy AC Suicide Rate</a:t>
                      </a:r>
                    </a:p>
                  </a:txBody>
                  <a:tcPr marL="6634" marT="0" marB="0" anchor="ctr">
                    <a:lnL w="12700"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tc>
                  <a:txBody>
                    <a:bodyPr/>
                    <a:lstStyle/>
                    <a:p>
                      <a:pPr algn="ctr" fontAlgn="ctr"/>
                      <a:r>
                        <a:rPr lang="en-US" sz="1100" b="0" i="0" u="none" strike="noStrike" dirty="0">
                          <a:solidFill>
                            <a:schemeClr val="accent4"/>
                          </a:solidFill>
                          <a:effectLst/>
                          <a:latin typeface="Calibri" panose="020F0502020204030204" pitchFamily="34" charset="0"/>
                        </a:rPr>
                        <a:t>15.9</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tc>
                  <a:txBody>
                    <a:bodyPr/>
                    <a:lstStyle/>
                    <a:p>
                      <a:pPr algn="ctr" fontAlgn="ctr"/>
                      <a:r>
                        <a:rPr lang="en-US" sz="1100" b="0" i="0" u="none" strike="noStrike" dirty="0">
                          <a:solidFill>
                            <a:schemeClr val="accent4"/>
                          </a:solidFill>
                          <a:effectLst/>
                          <a:latin typeface="Calibri" panose="020F0502020204030204" pitchFamily="34" charset="0"/>
                        </a:rPr>
                        <a:t>18.1</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tc>
                  <a:txBody>
                    <a:bodyPr/>
                    <a:lstStyle/>
                    <a:p>
                      <a:pPr algn="ctr" fontAlgn="ctr"/>
                      <a:r>
                        <a:rPr lang="en-US" sz="1100" b="0" i="0" u="none" strike="noStrike" dirty="0">
                          <a:solidFill>
                            <a:schemeClr val="accent4"/>
                          </a:solidFill>
                          <a:effectLst/>
                          <a:latin typeface="Calibri" panose="020F0502020204030204" pitchFamily="34" charset="0"/>
                        </a:rPr>
                        <a:t>12.7</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tc>
                  <a:txBody>
                    <a:bodyPr/>
                    <a:lstStyle/>
                    <a:p>
                      <a:pPr algn="ctr" fontAlgn="ctr"/>
                      <a:r>
                        <a:rPr lang="en-US" sz="1100" b="0" i="0" u="none" strike="noStrike" dirty="0">
                          <a:solidFill>
                            <a:schemeClr val="accent4"/>
                          </a:solidFill>
                          <a:effectLst/>
                          <a:latin typeface="Calibri" panose="020F0502020204030204" pitchFamily="34" charset="0"/>
                        </a:rPr>
                        <a:t>16.6</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tc>
                  <a:txBody>
                    <a:bodyPr/>
                    <a:lstStyle/>
                    <a:p>
                      <a:pPr algn="ctr" fontAlgn="ctr"/>
                      <a:r>
                        <a:rPr lang="en-US" sz="1100" b="0" i="0" u="none" strike="noStrike" dirty="0">
                          <a:solidFill>
                            <a:schemeClr val="accent4"/>
                          </a:solidFill>
                          <a:effectLst/>
                          <a:latin typeface="Calibri" panose="020F0502020204030204" pitchFamily="34" charset="0"/>
                        </a:rPr>
                        <a:t>13.1</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tc>
                  <a:txBody>
                    <a:bodyPr/>
                    <a:lstStyle/>
                    <a:p>
                      <a:pPr algn="ctr" fontAlgn="ctr"/>
                      <a:r>
                        <a:rPr lang="en-US" sz="1100" b="0" i="0" u="none" strike="noStrike" dirty="0">
                          <a:solidFill>
                            <a:schemeClr val="accent4"/>
                          </a:solidFill>
                          <a:effectLst/>
                          <a:latin typeface="Calibri" panose="020F0502020204030204" pitchFamily="34" charset="0"/>
                        </a:rPr>
                        <a:t>15.9</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tc>
                  <a:txBody>
                    <a:bodyPr/>
                    <a:lstStyle/>
                    <a:p>
                      <a:pPr algn="ctr" fontAlgn="ctr"/>
                      <a:r>
                        <a:rPr lang="en-US" sz="1100" b="0" i="0" u="none" strike="noStrike" dirty="0">
                          <a:solidFill>
                            <a:schemeClr val="accent4"/>
                          </a:solidFill>
                          <a:effectLst/>
                          <a:latin typeface="Calibri" panose="020F0502020204030204" pitchFamily="34" charset="0"/>
                        </a:rPr>
                        <a:t>20.1</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tc>
                  <a:txBody>
                    <a:bodyPr/>
                    <a:lstStyle/>
                    <a:p>
                      <a:pPr algn="ctr" fontAlgn="ctr"/>
                      <a:r>
                        <a:rPr lang="en-US" sz="1100" b="0" i="0" u="none" strike="noStrike" dirty="0">
                          <a:solidFill>
                            <a:schemeClr val="accent4"/>
                          </a:solidFill>
                          <a:effectLst/>
                          <a:latin typeface="Calibri" panose="020F0502020204030204" pitchFamily="34" charset="0"/>
                        </a:rPr>
                        <a:t>20.7</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tc>
                  <a:txBody>
                    <a:bodyPr/>
                    <a:lstStyle/>
                    <a:p>
                      <a:pPr algn="ctr" fontAlgn="ctr"/>
                      <a:r>
                        <a:rPr lang="en-US" sz="1100" b="0" i="0" u="none" strike="noStrike" dirty="0">
                          <a:solidFill>
                            <a:schemeClr val="accent4"/>
                          </a:solidFill>
                          <a:effectLst/>
                          <a:latin typeface="Calibri" panose="020F0502020204030204" pitchFamily="34" charset="0"/>
                        </a:rPr>
                        <a:t>22.1</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tc>
                  <a:txBody>
                    <a:bodyPr/>
                    <a:lstStyle/>
                    <a:p>
                      <a:pPr algn="ctr" fontAlgn="ctr"/>
                      <a:r>
                        <a:rPr lang="en-US" sz="1100" b="0" i="0" u="none" strike="noStrike" dirty="0">
                          <a:solidFill>
                            <a:schemeClr val="accent4"/>
                          </a:solidFill>
                          <a:effectLst/>
                          <a:latin typeface="Calibri" panose="020F0502020204030204" pitchFamily="34" charset="0"/>
                        </a:rPr>
                        <a:t>19.0</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tc>
                  <a:txBody>
                    <a:bodyPr/>
                    <a:lstStyle/>
                    <a:p>
                      <a:pPr algn="ctr" fontAlgn="ctr"/>
                      <a:r>
                        <a:rPr lang="en-US" sz="1100" b="0" i="0" u="none" strike="noStrike" dirty="0">
                          <a:solidFill>
                            <a:schemeClr val="accent4"/>
                          </a:solidFill>
                          <a:effectLst/>
                          <a:latin typeface="Calibri" panose="020F0502020204030204" pitchFamily="34" charset="0"/>
                        </a:rPr>
                        <a:t>17.0</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tc>
                  <a:txBody>
                    <a:bodyPr/>
                    <a:lstStyle/>
                    <a:p>
                      <a:pPr algn="ctr" fontAlgn="ctr"/>
                      <a:r>
                        <a:rPr lang="en-US" sz="1100" b="0" i="0" u="none" strike="noStrike" dirty="0">
                          <a:solidFill>
                            <a:schemeClr val="accent4"/>
                          </a:solidFill>
                          <a:effectLst/>
                          <a:latin typeface="Calibri" panose="020F0502020204030204" pitchFamily="34" charset="0"/>
                        </a:rPr>
                        <a:t>20.6</a:t>
                      </a:r>
                    </a:p>
                  </a:txBody>
                  <a:tcPr marL="6634" marR="6634" marT="6634" marB="0" anchor="ctr">
                    <a:lnL w="9525"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extLst>
                  <a:ext uri="{0D108BD9-81ED-4DB2-BD59-A6C34878D82A}">
                    <a16:rowId xmlns:a16="http://schemas.microsoft.com/office/drawing/2014/main" val="2072086938"/>
                  </a:ext>
                </a:extLst>
              </a:tr>
              <a:tr h="237551">
                <a:tc>
                  <a:txBody>
                    <a:bodyPr/>
                    <a:lstStyle/>
                    <a:p>
                      <a:pPr algn="r" fontAlgn="ctr"/>
                      <a:r>
                        <a:rPr lang="en-US" sz="1100" b="1" i="0" u="none" strike="noStrike" dirty="0">
                          <a:solidFill>
                            <a:srgbClr val="000000"/>
                          </a:solidFill>
                          <a:effectLst/>
                          <a:latin typeface="Calibri" panose="020F0502020204030204" pitchFamily="34" charset="0"/>
                        </a:rPr>
                        <a:t>Civilian Suicide Rate (Normalized)</a:t>
                      </a:r>
                    </a:p>
                  </a:txBody>
                  <a:tcPr marL="6634" marT="0" marB="0" anchor="ctr">
                    <a:lnL w="12700"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0" i="0" u="none" strike="noStrike" dirty="0">
                          <a:solidFill>
                            <a:schemeClr val="accent4"/>
                          </a:solidFill>
                          <a:effectLst/>
                          <a:latin typeface="Calibri" panose="020F0502020204030204" pitchFamily="34" charset="0"/>
                        </a:rPr>
                        <a:t>24.8</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0" i="0" u="none" strike="noStrike" dirty="0">
                          <a:solidFill>
                            <a:schemeClr val="accent4"/>
                          </a:solidFill>
                          <a:effectLst/>
                          <a:latin typeface="Calibri" panose="020F0502020204030204" pitchFamily="34" charset="0"/>
                        </a:rPr>
                        <a:t>29.9</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0" i="0" u="none" strike="noStrike" dirty="0">
                          <a:solidFill>
                            <a:schemeClr val="accent4"/>
                          </a:solidFill>
                          <a:effectLst/>
                          <a:latin typeface="Calibri" panose="020F0502020204030204" pitchFamily="34" charset="0"/>
                        </a:rPr>
                        <a:t>22.7</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0" i="0" u="none" strike="noStrike" dirty="0">
                          <a:solidFill>
                            <a:schemeClr val="accent4"/>
                          </a:solidFill>
                          <a:effectLst/>
                          <a:latin typeface="Calibri" panose="020F0502020204030204" pitchFamily="34" charset="0"/>
                        </a:rPr>
                        <a:t>24.6</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0" i="0" u="none" strike="noStrike" dirty="0">
                          <a:solidFill>
                            <a:schemeClr val="accent4"/>
                          </a:solidFill>
                          <a:effectLst/>
                          <a:latin typeface="Calibri" panose="020F0502020204030204" pitchFamily="34" charset="0"/>
                        </a:rPr>
                        <a:t>24.4</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0" i="0" u="none" strike="noStrike" dirty="0">
                          <a:solidFill>
                            <a:schemeClr val="accent4"/>
                          </a:solidFill>
                          <a:effectLst/>
                          <a:latin typeface="Calibri" panose="020F0502020204030204" pitchFamily="34" charset="0"/>
                        </a:rPr>
                        <a:t>27.4</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0" i="0" u="none" strike="noStrike" dirty="0">
                          <a:solidFill>
                            <a:schemeClr val="accent4"/>
                          </a:solidFill>
                          <a:effectLst/>
                          <a:latin typeface="Calibri" panose="020F0502020204030204" pitchFamily="34" charset="0"/>
                        </a:rPr>
                        <a:t>24.7</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0" i="0" u="none" strike="noStrike" dirty="0">
                          <a:solidFill>
                            <a:schemeClr val="accent4"/>
                          </a:solidFill>
                          <a:effectLst/>
                          <a:latin typeface="Calibri" panose="020F0502020204030204" pitchFamily="34" charset="0"/>
                        </a:rPr>
                        <a:t>29.9</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0" i="0" u="none" strike="noStrike" dirty="0">
                          <a:solidFill>
                            <a:schemeClr val="accent4"/>
                          </a:solidFill>
                          <a:effectLst/>
                          <a:latin typeface="Calibri" panose="020F0502020204030204" pitchFamily="34" charset="0"/>
                        </a:rPr>
                        <a:t>30.5</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0" i="0" u="none" strike="noStrike" dirty="0">
                          <a:solidFill>
                            <a:schemeClr val="accent4"/>
                          </a:solidFill>
                          <a:effectLst/>
                          <a:latin typeface="Calibri" panose="020F0502020204030204" pitchFamily="34" charset="0"/>
                        </a:rPr>
                        <a:t>36.2</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0" i="0" u="none" strike="noStrike" dirty="0">
                          <a:solidFill>
                            <a:schemeClr val="accent4"/>
                          </a:solidFill>
                          <a:effectLst/>
                          <a:latin typeface="Calibri" panose="020F0502020204030204" pitchFamily="34" charset="0"/>
                        </a:rPr>
                        <a:t>36.1</a:t>
                      </a:r>
                    </a:p>
                  </a:txBody>
                  <a:tcPr marL="6634" marR="6634" marT="6634"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0" i="0" u="none" strike="noStrike" dirty="0">
                          <a:solidFill>
                            <a:schemeClr val="accent4"/>
                          </a:solidFill>
                          <a:effectLst/>
                          <a:latin typeface="Calibri" panose="020F0502020204030204" pitchFamily="34" charset="0"/>
                        </a:rPr>
                        <a:t>28.9</a:t>
                      </a:r>
                    </a:p>
                  </a:txBody>
                  <a:tcPr marL="6634" marR="6634" marT="6634" marB="0" anchor="ctr">
                    <a:lnL w="9525"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503176"/>
                  </a:ext>
                </a:extLst>
              </a:tr>
            </a:tbl>
          </a:graphicData>
        </a:graphic>
      </p:graphicFrame>
    </p:spTree>
    <p:extLst>
      <p:ext uri="{BB962C8B-B14F-4D97-AF65-F5344CB8AC3E}">
        <p14:creationId xmlns:p14="http://schemas.microsoft.com/office/powerpoint/2010/main" val="1058820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A60B-F63E-2567-EF65-445C4CC4E7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A6B424-822F-7156-7B8F-804F15E070F0}"/>
              </a:ext>
            </a:extLst>
          </p:cNvPr>
          <p:cNvSpPr>
            <a:spLocks noGrp="1"/>
          </p:cNvSpPr>
          <p:nvPr>
            <p:ph type="title"/>
          </p:nvPr>
        </p:nvSpPr>
        <p:spPr/>
        <p:txBody>
          <a:bodyPr/>
          <a:lstStyle/>
          <a:p>
            <a:r>
              <a:rPr lang="en-US" sz="4400" b="1" dirty="0">
                <a:solidFill>
                  <a:schemeClr val="bg1"/>
                </a:solidFill>
                <a:latin typeface="Franklin Gothic Medium" panose="020B0603020102020204" pitchFamily="34" charset="0"/>
                <a:cs typeface="Segoe UI"/>
              </a:rPr>
              <a:t>Relevant and Related Policy</a:t>
            </a:r>
            <a:endParaRPr lang="en-US" b="1" dirty="0">
              <a:solidFill>
                <a:schemeClr val="bg1"/>
              </a:solidFill>
              <a:latin typeface="Franklin Gothic Medium" panose="020B0603020102020204" pitchFamily="34" charset="0"/>
              <a:cs typeface="Segoe UI"/>
            </a:endParaRPr>
          </a:p>
        </p:txBody>
      </p:sp>
      <p:graphicFrame>
        <p:nvGraphicFramePr>
          <p:cNvPr id="2" name="object 3">
            <a:extLst>
              <a:ext uri="{FF2B5EF4-FFF2-40B4-BE49-F238E27FC236}">
                <a16:creationId xmlns:a16="http://schemas.microsoft.com/office/drawing/2014/main" id="{C8323E70-A56E-727D-A64D-C76CB41816CC}"/>
              </a:ext>
            </a:extLst>
          </p:cNvPr>
          <p:cNvGraphicFramePr>
            <a:graphicFrameLocks noGrp="1"/>
          </p:cNvGraphicFramePr>
          <p:nvPr>
            <p:extLst>
              <p:ext uri="{D42A27DB-BD31-4B8C-83A1-F6EECF244321}">
                <p14:modId xmlns:p14="http://schemas.microsoft.com/office/powerpoint/2010/main" val="4171728463"/>
              </p:ext>
            </p:extLst>
          </p:nvPr>
        </p:nvGraphicFramePr>
        <p:xfrm>
          <a:off x="1396495" y="1657310"/>
          <a:ext cx="9403307" cy="4671172"/>
        </p:xfrm>
        <a:graphic>
          <a:graphicData uri="http://schemas.openxmlformats.org/drawingml/2006/table">
            <a:tbl>
              <a:tblPr firstRow="1" bandRow="1">
                <a:tableStyleId>{2D5ABB26-0587-4C30-8999-92F81FD0307C}</a:tableStyleId>
              </a:tblPr>
              <a:tblGrid>
                <a:gridCol w="2141895">
                  <a:extLst>
                    <a:ext uri="{9D8B030D-6E8A-4147-A177-3AD203B41FA5}">
                      <a16:colId xmlns:a16="http://schemas.microsoft.com/office/drawing/2014/main" val="20000"/>
                    </a:ext>
                  </a:extLst>
                </a:gridCol>
                <a:gridCol w="7261412">
                  <a:extLst>
                    <a:ext uri="{9D8B030D-6E8A-4147-A177-3AD203B41FA5}">
                      <a16:colId xmlns:a16="http://schemas.microsoft.com/office/drawing/2014/main" val="20001"/>
                    </a:ext>
                  </a:extLst>
                </a:gridCol>
              </a:tblGrid>
              <a:tr h="408225">
                <a:tc>
                  <a:txBody>
                    <a:bodyPr/>
                    <a:lstStyle/>
                    <a:p>
                      <a:pPr marL="91440">
                        <a:lnSpc>
                          <a:spcPct val="100000"/>
                        </a:lnSpc>
                        <a:spcBef>
                          <a:spcPts val="260"/>
                        </a:spcBef>
                      </a:pPr>
                      <a:r>
                        <a:rPr lang="en-US" sz="1800" b="1" spc="40" baseline="0" dirty="0">
                          <a:solidFill>
                            <a:schemeClr val="tx1"/>
                          </a:solidFill>
                          <a:latin typeface="Segoe UI"/>
                          <a:cs typeface="Calibri"/>
                        </a:rPr>
                        <a:t>TITLE</a:t>
                      </a:r>
                      <a:endParaRPr lang="en-US" sz="1800" spc="40" baseline="0" dirty="0">
                        <a:solidFill>
                          <a:schemeClr val="tx1"/>
                        </a:solidFill>
                        <a:latin typeface="Segoe UI"/>
                        <a:cs typeface="Calibri"/>
                      </a:endParaRPr>
                    </a:p>
                  </a:txBody>
                  <a:tcPr marL="0" marR="0" marT="330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nSpc>
                          <a:spcPct val="100000"/>
                        </a:lnSpc>
                        <a:spcBef>
                          <a:spcPts val="260"/>
                        </a:spcBef>
                      </a:pPr>
                      <a:r>
                        <a:rPr lang="en-US" sz="1800" b="1" spc="40" baseline="0" dirty="0">
                          <a:solidFill>
                            <a:schemeClr val="tx1"/>
                          </a:solidFill>
                          <a:latin typeface="Segoe UI"/>
                          <a:cs typeface="Calibri"/>
                        </a:rPr>
                        <a:t>DESCRIPTION</a:t>
                      </a:r>
                      <a:endParaRPr lang="en-US" sz="1800" spc="40" baseline="0" dirty="0">
                        <a:solidFill>
                          <a:schemeClr val="tx1"/>
                        </a:solidFill>
                        <a:latin typeface="Segoe UI"/>
                        <a:cs typeface="Calibri"/>
                      </a:endParaRPr>
                    </a:p>
                  </a:txBody>
                  <a:tcPr marL="0" marR="0" marT="330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6689">
                <a:tc>
                  <a:txBody>
                    <a:bodyPr/>
                    <a:lstStyle/>
                    <a:p>
                      <a:pPr marL="91440">
                        <a:lnSpc>
                          <a:spcPct val="100000"/>
                        </a:lnSpc>
                        <a:spcBef>
                          <a:spcPts val="265"/>
                        </a:spcBef>
                      </a:pPr>
                      <a:r>
                        <a:rPr lang="en-US" sz="1600" spc="30" baseline="0" dirty="0">
                          <a:solidFill>
                            <a:schemeClr val="bg1"/>
                          </a:solidFill>
                          <a:latin typeface="Segoe UI"/>
                          <a:cs typeface="Calibri"/>
                        </a:rPr>
                        <a:t>OPNAVINST 1720.4B</a:t>
                      </a:r>
                    </a:p>
                  </a:txBody>
                  <a:tcPr marL="0" marR="0" marT="336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91440">
                        <a:lnSpc>
                          <a:spcPct val="100000"/>
                        </a:lnSpc>
                        <a:spcBef>
                          <a:spcPts val="265"/>
                        </a:spcBef>
                      </a:pPr>
                      <a:r>
                        <a:rPr lang="en-US" sz="1400" u="sng" baseline="0" dirty="0">
                          <a:solidFill>
                            <a:srgbClr val="049AF9"/>
                          </a:solidFill>
                          <a:uFill>
                            <a:solidFill>
                              <a:schemeClr val="accent2"/>
                            </a:solidFill>
                          </a:uFill>
                          <a:latin typeface="Segoe UI"/>
                          <a:cs typeface="Calibri"/>
                          <a:hlinkClick r:id="rId2"/>
                        </a:rPr>
                        <a:t>Navy</a:t>
                      </a:r>
                      <a:r>
                        <a:rPr lang="en-US" sz="1400" u="sng" spc="-50" baseline="0" dirty="0">
                          <a:solidFill>
                            <a:srgbClr val="049AF9"/>
                          </a:solidFill>
                          <a:uFill>
                            <a:solidFill>
                              <a:schemeClr val="accent2"/>
                            </a:solidFill>
                          </a:uFill>
                          <a:latin typeface="Segoe UI"/>
                          <a:cs typeface="Calibri"/>
                          <a:hlinkClick r:id="rId2"/>
                        </a:rPr>
                        <a:t> </a:t>
                      </a:r>
                      <a:r>
                        <a:rPr lang="en-US" sz="1400" u="sng" baseline="0" dirty="0">
                          <a:solidFill>
                            <a:srgbClr val="049AF9"/>
                          </a:solidFill>
                          <a:uFill>
                            <a:solidFill>
                              <a:schemeClr val="accent2"/>
                            </a:solidFill>
                          </a:uFill>
                          <a:latin typeface="Segoe UI"/>
                          <a:cs typeface="Calibri"/>
                          <a:hlinkClick r:id="rId2"/>
                        </a:rPr>
                        <a:t>Suicide</a:t>
                      </a:r>
                      <a:r>
                        <a:rPr lang="en-US" sz="1400" u="sng" spc="-35" baseline="0" dirty="0">
                          <a:solidFill>
                            <a:srgbClr val="049AF9"/>
                          </a:solidFill>
                          <a:uFill>
                            <a:solidFill>
                              <a:schemeClr val="accent2"/>
                            </a:solidFill>
                          </a:uFill>
                          <a:latin typeface="Segoe UI"/>
                          <a:cs typeface="Calibri"/>
                          <a:hlinkClick r:id="rId2"/>
                        </a:rPr>
                        <a:t> </a:t>
                      </a:r>
                      <a:r>
                        <a:rPr lang="en-US" sz="1400" u="sng" spc="-10" baseline="0" dirty="0">
                          <a:solidFill>
                            <a:srgbClr val="049AF9"/>
                          </a:solidFill>
                          <a:uFill>
                            <a:solidFill>
                              <a:schemeClr val="accent2"/>
                            </a:solidFill>
                          </a:uFill>
                          <a:latin typeface="Segoe UI"/>
                          <a:cs typeface="Calibri"/>
                          <a:hlinkClick r:id="rId2"/>
                        </a:rPr>
                        <a:t>Prevention</a:t>
                      </a:r>
                      <a:r>
                        <a:rPr lang="en-US" sz="1400" u="sng" spc="-20" baseline="0" dirty="0">
                          <a:solidFill>
                            <a:srgbClr val="049AF9"/>
                          </a:solidFill>
                          <a:uFill>
                            <a:solidFill>
                              <a:schemeClr val="accent2"/>
                            </a:solidFill>
                          </a:uFill>
                          <a:latin typeface="Segoe UI"/>
                          <a:cs typeface="Calibri"/>
                          <a:hlinkClick r:id="rId2"/>
                        </a:rPr>
                        <a:t> </a:t>
                      </a:r>
                      <a:r>
                        <a:rPr lang="en-US" sz="1400" u="sng" spc="-10" baseline="0" dirty="0">
                          <a:solidFill>
                            <a:srgbClr val="049AF9"/>
                          </a:solidFill>
                          <a:uFill>
                            <a:solidFill>
                              <a:schemeClr val="accent2"/>
                            </a:solidFill>
                          </a:uFill>
                          <a:latin typeface="Segoe UI"/>
                          <a:cs typeface="Calibri"/>
                          <a:hlinkClick r:id="rId2"/>
                        </a:rPr>
                        <a:t>Program</a:t>
                      </a:r>
                      <a:endParaRPr lang="en-US" sz="1400" baseline="0" dirty="0">
                        <a:uFill>
                          <a:solidFill>
                            <a:schemeClr val="accent2"/>
                          </a:solidFill>
                        </a:uFill>
                        <a:latin typeface="Segoe UI"/>
                        <a:cs typeface="Calibri"/>
                        <a:hlinkClick r:id="rId2"/>
                      </a:endParaRPr>
                    </a:p>
                  </a:txBody>
                  <a:tcPr marL="0" marR="0"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extLst>
                  <a:ext uri="{0D108BD9-81ED-4DB2-BD59-A6C34878D82A}">
                    <a16:rowId xmlns:a16="http://schemas.microsoft.com/office/drawing/2014/main" val="10001"/>
                  </a:ext>
                </a:extLst>
              </a:tr>
              <a:tr h="386689">
                <a:tc>
                  <a:txBody>
                    <a:bodyPr/>
                    <a:lstStyle/>
                    <a:p>
                      <a:pPr marL="91440">
                        <a:lnSpc>
                          <a:spcPct val="100000"/>
                        </a:lnSpc>
                        <a:spcBef>
                          <a:spcPts val="265"/>
                        </a:spcBef>
                      </a:pPr>
                      <a:r>
                        <a:rPr lang="en-US" sz="1600" spc="30" baseline="0" dirty="0">
                          <a:solidFill>
                            <a:schemeClr val="bg1"/>
                          </a:solidFill>
                          <a:latin typeface="Segoe UI"/>
                          <a:cs typeface="Calibri"/>
                        </a:rPr>
                        <a:t>OPNAVINST 5354.1G</a:t>
                      </a:r>
                    </a:p>
                  </a:txBody>
                  <a:tcPr marL="0" marR="0" marT="336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91440">
                        <a:lnSpc>
                          <a:spcPct val="100000"/>
                        </a:lnSpc>
                        <a:spcBef>
                          <a:spcPts val="265"/>
                        </a:spcBef>
                      </a:pPr>
                      <a:r>
                        <a:rPr lang="en-US" sz="1400" u="sng" baseline="0" dirty="0">
                          <a:solidFill>
                            <a:srgbClr val="049AF9"/>
                          </a:solidFill>
                          <a:uFill>
                            <a:solidFill>
                              <a:schemeClr val="accent2"/>
                            </a:solidFill>
                          </a:uFill>
                          <a:latin typeface="Segoe UI"/>
                          <a:cs typeface="Calibri"/>
                          <a:hlinkClick r:id="rId3"/>
                        </a:rPr>
                        <a:t>Navy</a:t>
                      </a:r>
                      <a:r>
                        <a:rPr lang="en-US" sz="1400" u="sng" spc="-50" baseline="0" dirty="0">
                          <a:solidFill>
                            <a:srgbClr val="049AF9"/>
                          </a:solidFill>
                          <a:uFill>
                            <a:solidFill>
                              <a:schemeClr val="accent2"/>
                            </a:solidFill>
                          </a:uFill>
                          <a:latin typeface="Segoe UI"/>
                          <a:cs typeface="Calibri"/>
                          <a:hlinkClick r:id="rId3"/>
                        </a:rPr>
                        <a:t> </a:t>
                      </a:r>
                      <a:r>
                        <a:rPr lang="en-US" sz="1400" u="sng" baseline="0" dirty="0">
                          <a:solidFill>
                            <a:srgbClr val="049AF9"/>
                          </a:solidFill>
                          <a:uFill>
                            <a:solidFill>
                              <a:schemeClr val="accent2"/>
                            </a:solidFill>
                          </a:uFill>
                          <a:latin typeface="Segoe UI"/>
                          <a:cs typeface="Calibri"/>
                          <a:hlinkClick r:id="rId3"/>
                        </a:rPr>
                        <a:t>Equal</a:t>
                      </a:r>
                      <a:r>
                        <a:rPr lang="en-US" sz="1400" u="sng" spc="-35" baseline="0" dirty="0">
                          <a:solidFill>
                            <a:srgbClr val="049AF9"/>
                          </a:solidFill>
                          <a:uFill>
                            <a:solidFill>
                              <a:schemeClr val="accent2"/>
                            </a:solidFill>
                          </a:uFill>
                          <a:latin typeface="Segoe UI"/>
                          <a:cs typeface="Calibri"/>
                          <a:hlinkClick r:id="rId3"/>
                        </a:rPr>
                        <a:t> </a:t>
                      </a:r>
                      <a:r>
                        <a:rPr lang="en-US" sz="1400" u="sng" baseline="0" dirty="0">
                          <a:solidFill>
                            <a:srgbClr val="049AF9"/>
                          </a:solidFill>
                          <a:uFill>
                            <a:solidFill>
                              <a:schemeClr val="accent2"/>
                            </a:solidFill>
                          </a:uFill>
                          <a:latin typeface="Segoe UI"/>
                          <a:cs typeface="Calibri"/>
                          <a:hlinkClick r:id="rId3"/>
                        </a:rPr>
                        <a:t>Opportunity</a:t>
                      </a:r>
                      <a:r>
                        <a:rPr lang="en-US" sz="1400" u="sng" spc="-70" baseline="0" dirty="0">
                          <a:solidFill>
                            <a:srgbClr val="049AF9"/>
                          </a:solidFill>
                          <a:uFill>
                            <a:solidFill>
                              <a:schemeClr val="accent2"/>
                            </a:solidFill>
                          </a:uFill>
                          <a:latin typeface="Segoe UI"/>
                          <a:cs typeface="Calibri"/>
                          <a:hlinkClick r:id="rId3"/>
                        </a:rPr>
                        <a:t> </a:t>
                      </a:r>
                      <a:r>
                        <a:rPr lang="en-US" sz="1400" u="sng" spc="-10" baseline="0" dirty="0">
                          <a:solidFill>
                            <a:srgbClr val="049AF9"/>
                          </a:solidFill>
                          <a:uFill>
                            <a:solidFill>
                              <a:schemeClr val="accent2"/>
                            </a:solidFill>
                          </a:uFill>
                          <a:latin typeface="Segoe UI"/>
                          <a:cs typeface="Calibri"/>
                          <a:hlinkClick r:id="rId3"/>
                        </a:rPr>
                        <a:t>Program</a:t>
                      </a:r>
                      <a:endParaRPr lang="en-US" sz="1400" baseline="0" dirty="0">
                        <a:uFill>
                          <a:solidFill>
                            <a:schemeClr val="accent2"/>
                          </a:solidFill>
                        </a:uFill>
                        <a:latin typeface="Segoe UI"/>
                        <a:cs typeface="Calibri"/>
                      </a:endParaRPr>
                    </a:p>
                  </a:txBody>
                  <a:tcPr marL="0" marR="0"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387626">
                <a:tc>
                  <a:txBody>
                    <a:bodyPr/>
                    <a:lstStyle/>
                    <a:p>
                      <a:pPr marL="91440">
                        <a:lnSpc>
                          <a:spcPct val="100000"/>
                        </a:lnSpc>
                        <a:spcBef>
                          <a:spcPts val="270"/>
                        </a:spcBef>
                      </a:pPr>
                      <a:r>
                        <a:rPr lang="en-US" sz="1600" spc="30" baseline="0" dirty="0">
                          <a:solidFill>
                            <a:schemeClr val="bg1"/>
                          </a:solidFill>
                          <a:latin typeface="Segoe UI"/>
                          <a:cs typeface="Calibri"/>
                        </a:rPr>
                        <a:t>SECNAVINST 1730.9</a:t>
                      </a:r>
                    </a:p>
                  </a:txBody>
                  <a:tcPr marL="0" marR="0" marT="342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91440">
                        <a:lnSpc>
                          <a:spcPct val="100000"/>
                        </a:lnSpc>
                        <a:spcBef>
                          <a:spcPts val="270"/>
                        </a:spcBef>
                      </a:pPr>
                      <a:r>
                        <a:rPr lang="en-US" sz="1400" u="sng" spc="-10" baseline="0" dirty="0">
                          <a:solidFill>
                            <a:srgbClr val="049AF9"/>
                          </a:solidFill>
                          <a:uFill>
                            <a:solidFill>
                              <a:schemeClr val="accent2"/>
                            </a:solidFill>
                          </a:uFill>
                          <a:latin typeface="Segoe UI"/>
                          <a:cs typeface="Calibri"/>
                          <a:hlinkClick r:id="rId4"/>
                        </a:rPr>
                        <a:t>Confidential</a:t>
                      </a:r>
                      <a:r>
                        <a:rPr lang="en-US" sz="1400" u="sng" baseline="0" dirty="0">
                          <a:solidFill>
                            <a:srgbClr val="049AF9"/>
                          </a:solidFill>
                          <a:uFill>
                            <a:solidFill>
                              <a:schemeClr val="accent2"/>
                            </a:solidFill>
                          </a:uFill>
                          <a:latin typeface="Segoe UI"/>
                          <a:cs typeface="Calibri"/>
                          <a:hlinkClick r:id="rId4"/>
                        </a:rPr>
                        <a:t> </a:t>
                      </a:r>
                      <a:r>
                        <a:rPr lang="en-US" sz="1400" u="sng" spc="-10" baseline="0" dirty="0">
                          <a:solidFill>
                            <a:srgbClr val="049AF9"/>
                          </a:solidFill>
                          <a:uFill>
                            <a:solidFill>
                              <a:schemeClr val="accent2"/>
                            </a:solidFill>
                          </a:uFill>
                          <a:latin typeface="Segoe UI"/>
                          <a:cs typeface="Calibri"/>
                          <a:hlinkClick r:id="rId4"/>
                        </a:rPr>
                        <a:t>Communication</a:t>
                      </a:r>
                      <a:r>
                        <a:rPr lang="en-US" sz="1400" u="sng" spc="-25" baseline="0" dirty="0">
                          <a:solidFill>
                            <a:srgbClr val="049AF9"/>
                          </a:solidFill>
                          <a:uFill>
                            <a:solidFill>
                              <a:schemeClr val="accent2"/>
                            </a:solidFill>
                          </a:uFill>
                          <a:latin typeface="Segoe UI"/>
                          <a:cs typeface="Calibri"/>
                          <a:hlinkClick r:id="rId4"/>
                        </a:rPr>
                        <a:t> </a:t>
                      </a:r>
                      <a:r>
                        <a:rPr lang="en-US" sz="1400" u="sng" baseline="0" dirty="0">
                          <a:solidFill>
                            <a:srgbClr val="049AF9"/>
                          </a:solidFill>
                          <a:uFill>
                            <a:solidFill>
                              <a:schemeClr val="accent2"/>
                            </a:solidFill>
                          </a:uFill>
                          <a:latin typeface="Segoe UI"/>
                          <a:cs typeface="Calibri"/>
                          <a:hlinkClick r:id="rId4"/>
                        </a:rPr>
                        <a:t>to Navy</a:t>
                      </a:r>
                      <a:r>
                        <a:rPr lang="en-US" sz="1400" u="sng" spc="-10" baseline="0" dirty="0">
                          <a:solidFill>
                            <a:srgbClr val="049AF9"/>
                          </a:solidFill>
                          <a:uFill>
                            <a:solidFill>
                              <a:schemeClr val="accent2"/>
                            </a:solidFill>
                          </a:uFill>
                          <a:latin typeface="Segoe UI"/>
                          <a:cs typeface="Calibri"/>
                          <a:hlinkClick r:id="rId4"/>
                        </a:rPr>
                        <a:t> Chaplains</a:t>
                      </a:r>
                      <a:endParaRPr lang="en-US" sz="1400" baseline="0" dirty="0">
                        <a:uFill>
                          <a:solidFill>
                            <a:schemeClr val="accent2"/>
                          </a:solidFill>
                        </a:uFill>
                        <a:latin typeface="Segoe UI"/>
                        <a:cs typeface="Calibri"/>
                      </a:endParaRPr>
                    </a:p>
                  </a:txBody>
                  <a:tcPr marL="0" marR="0"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extLst>
                  <a:ext uri="{0D108BD9-81ED-4DB2-BD59-A6C34878D82A}">
                    <a16:rowId xmlns:a16="http://schemas.microsoft.com/office/drawing/2014/main" val="10003"/>
                  </a:ext>
                </a:extLst>
              </a:tr>
              <a:tr h="386689">
                <a:tc>
                  <a:txBody>
                    <a:bodyPr/>
                    <a:lstStyle/>
                    <a:p>
                      <a:pPr marL="91440">
                        <a:lnSpc>
                          <a:spcPct val="100000"/>
                        </a:lnSpc>
                        <a:spcBef>
                          <a:spcPts val="265"/>
                        </a:spcBef>
                      </a:pPr>
                      <a:r>
                        <a:rPr lang="en-US" sz="1600" spc="30" baseline="0" dirty="0">
                          <a:solidFill>
                            <a:schemeClr val="bg1"/>
                          </a:solidFill>
                          <a:latin typeface="Segoe UI"/>
                          <a:cs typeface="Calibri"/>
                        </a:rPr>
                        <a:t>OPNAVINST 3100.6</a:t>
                      </a:r>
                    </a:p>
                  </a:txBody>
                  <a:tcPr marL="0" marR="0" marT="336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91440">
                        <a:lnSpc>
                          <a:spcPct val="100000"/>
                        </a:lnSpc>
                        <a:spcBef>
                          <a:spcPts val="265"/>
                        </a:spcBef>
                      </a:pPr>
                      <a:r>
                        <a:rPr lang="en-US" sz="1400" spc="-10" baseline="0" dirty="0">
                          <a:uFill>
                            <a:solidFill>
                              <a:schemeClr val="accent2"/>
                            </a:solidFill>
                          </a:uFill>
                          <a:latin typeface="Segoe UI"/>
                          <a:cs typeface="Calibri"/>
                        </a:rPr>
                        <a:t>OPREP/SITREP</a:t>
                      </a:r>
                      <a:r>
                        <a:rPr lang="en-US" sz="1400" spc="-5" baseline="0" dirty="0">
                          <a:uFill>
                            <a:solidFill>
                              <a:schemeClr val="accent2"/>
                            </a:solidFill>
                          </a:uFill>
                          <a:latin typeface="Segoe UI"/>
                          <a:cs typeface="Calibri"/>
                        </a:rPr>
                        <a:t> </a:t>
                      </a:r>
                      <a:r>
                        <a:rPr lang="en-US" sz="1400" spc="-10" baseline="0" dirty="0">
                          <a:uFill>
                            <a:solidFill>
                              <a:schemeClr val="accent2"/>
                            </a:solidFill>
                          </a:uFill>
                          <a:latin typeface="Segoe UI"/>
                          <a:cs typeface="Calibri"/>
                        </a:rPr>
                        <a:t>Reporting</a:t>
                      </a:r>
                      <a:r>
                        <a:rPr lang="en-US" sz="1400" spc="-15" baseline="0" dirty="0">
                          <a:uFill>
                            <a:solidFill>
                              <a:schemeClr val="accent2"/>
                            </a:solidFill>
                          </a:uFill>
                          <a:latin typeface="Segoe UI"/>
                          <a:cs typeface="Calibri"/>
                        </a:rPr>
                        <a:t> </a:t>
                      </a:r>
                      <a:r>
                        <a:rPr lang="en-US" sz="1400" spc="-10" baseline="0" dirty="0">
                          <a:uFill>
                            <a:solidFill>
                              <a:schemeClr val="accent2"/>
                            </a:solidFill>
                          </a:uFill>
                          <a:latin typeface="Segoe UI"/>
                          <a:cs typeface="Calibri"/>
                        </a:rPr>
                        <a:t>Requirements</a:t>
                      </a:r>
                      <a:endParaRPr lang="en-US" sz="1400" baseline="0" dirty="0">
                        <a:uFill>
                          <a:solidFill>
                            <a:schemeClr val="accent2"/>
                          </a:solidFill>
                        </a:uFill>
                        <a:latin typeface="Segoe UI"/>
                        <a:cs typeface="Calibri"/>
                      </a:endParaRPr>
                    </a:p>
                  </a:txBody>
                  <a:tcPr marL="0" marR="0"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r h="387626">
                <a:tc>
                  <a:txBody>
                    <a:bodyPr/>
                    <a:lstStyle/>
                    <a:p>
                      <a:pPr marL="91440">
                        <a:lnSpc>
                          <a:spcPct val="100000"/>
                        </a:lnSpc>
                        <a:spcBef>
                          <a:spcPts val="270"/>
                        </a:spcBef>
                      </a:pPr>
                      <a:r>
                        <a:rPr lang="en-US" sz="1600" spc="30" baseline="0" dirty="0">
                          <a:solidFill>
                            <a:schemeClr val="bg1"/>
                          </a:solidFill>
                          <a:latin typeface="Segoe UI"/>
                          <a:cs typeface="Calibri"/>
                        </a:rPr>
                        <a:t>DODI 6490.04</a:t>
                      </a:r>
                    </a:p>
                  </a:txBody>
                  <a:tcPr marL="0" marR="0" marT="342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91440">
                        <a:lnSpc>
                          <a:spcPct val="100000"/>
                        </a:lnSpc>
                        <a:spcBef>
                          <a:spcPts val="270"/>
                        </a:spcBef>
                      </a:pPr>
                      <a:r>
                        <a:rPr lang="en-US" sz="1400" u="sng" baseline="0" dirty="0">
                          <a:solidFill>
                            <a:srgbClr val="049AF9"/>
                          </a:solidFill>
                          <a:uFill>
                            <a:solidFill>
                              <a:schemeClr val="accent2"/>
                            </a:solidFill>
                          </a:uFill>
                          <a:latin typeface="Segoe UI"/>
                          <a:cs typeface="Calibri"/>
                          <a:hlinkClick r:id="rId5"/>
                        </a:rPr>
                        <a:t>Mental</a:t>
                      </a:r>
                      <a:r>
                        <a:rPr lang="en-US" sz="1400" u="sng" spc="-35" baseline="0" dirty="0">
                          <a:solidFill>
                            <a:srgbClr val="049AF9"/>
                          </a:solidFill>
                          <a:uFill>
                            <a:solidFill>
                              <a:schemeClr val="accent2"/>
                            </a:solidFill>
                          </a:uFill>
                          <a:latin typeface="Segoe UI"/>
                          <a:cs typeface="Calibri"/>
                          <a:hlinkClick r:id="rId5"/>
                        </a:rPr>
                        <a:t> </a:t>
                      </a:r>
                      <a:r>
                        <a:rPr lang="en-US" sz="1400" u="sng" baseline="0" dirty="0">
                          <a:solidFill>
                            <a:srgbClr val="049AF9"/>
                          </a:solidFill>
                          <a:uFill>
                            <a:solidFill>
                              <a:schemeClr val="accent2"/>
                            </a:solidFill>
                          </a:uFill>
                          <a:latin typeface="Segoe UI"/>
                          <a:cs typeface="Calibri"/>
                          <a:hlinkClick r:id="rId5"/>
                        </a:rPr>
                        <a:t>Health</a:t>
                      </a:r>
                      <a:r>
                        <a:rPr lang="en-US" sz="1400" u="sng" spc="-35" baseline="0" dirty="0">
                          <a:solidFill>
                            <a:srgbClr val="049AF9"/>
                          </a:solidFill>
                          <a:uFill>
                            <a:solidFill>
                              <a:schemeClr val="accent2"/>
                            </a:solidFill>
                          </a:uFill>
                          <a:latin typeface="Segoe UI"/>
                          <a:cs typeface="Calibri"/>
                          <a:hlinkClick r:id="rId5"/>
                        </a:rPr>
                        <a:t> </a:t>
                      </a:r>
                      <a:r>
                        <a:rPr lang="en-US" sz="1400" u="sng" spc="-10" baseline="0" dirty="0">
                          <a:solidFill>
                            <a:srgbClr val="049AF9"/>
                          </a:solidFill>
                          <a:uFill>
                            <a:solidFill>
                              <a:schemeClr val="accent2"/>
                            </a:solidFill>
                          </a:uFill>
                          <a:latin typeface="Segoe UI"/>
                          <a:cs typeface="Calibri"/>
                          <a:hlinkClick r:id="rId5"/>
                        </a:rPr>
                        <a:t>Evaluations</a:t>
                      </a:r>
                      <a:r>
                        <a:rPr lang="en-US" sz="1400" u="sng" spc="-60" baseline="0" dirty="0">
                          <a:solidFill>
                            <a:srgbClr val="049AF9"/>
                          </a:solidFill>
                          <a:uFill>
                            <a:solidFill>
                              <a:schemeClr val="accent2"/>
                            </a:solidFill>
                          </a:uFill>
                          <a:latin typeface="Segoe UI"/>
                          <a:cs typeface="Calibri"/>
                          <a:hlinkClick r:id="rId5"/>
                        </a:rPr>
                        <a:t> </a:t>
                      </a:r>
                      <a:r>
                        <a:rPr lang="en-US" sz="1400" u="sng" baseline="0" dirty="0">
                          <a:solidFill>
                            <a:srgbClr val="049AF9"/>
                          </a:solidFill>
                          <a:uFill>
                            <a:solidFill>
                              <a:schemeClr val="accent2"/>
                            </a:solidFill>
                          </a:uFill>
                          <a:latin typeface="Segoe UI"/>
                          <a:cs typeface="Calibri"/>
                          <a:hlinkClick r:id="rId5"/>
                        </a:rPr>
                        <a:t>of</a:t>
                      </a:r>
                      <a:r>
                        <a:rPr lang="en-US" sz="1400" u="sng" spc="-35" baseline="0" dirty="0">
                          <a:solidFill>
                            <a:srgbClr val="049AF9"/>
                          </a:solidFill>
                          <a:uFill>
                            <a:solidFill>
                              <a:schemeClr val="accent2"/>
                            </a:solidFill>
                          </a:uFill>
                          <a:latin typeface="Segoe UI"/>
                          <a:cs typeface="Calibri"/>
                          <a:hlinkClick r:id="rId5"/>
                        </a:rPr>
                        <a:t> </a:t>
                      </a:r>
                      <a:r>
                        <a:rPr lang="en-US" sz="1400" u="sng" baseline="0" dirty="0">
                          <a:solidFill>
                            <a:srgbClr val="049AF9"/>
                          </a:solidFill>
                          <a:uFill>
                            <a:solidFill>
                              <a:schemeClr val="accent2"/>
                            </a:solidFill>
                          </a:uFill>
                          <a:latin typeface="Segoe UI"/>
                          <a:cs typeface="Calibri"/>
                          <a:hlinkClick r:id="rId5"/>
                        </a:rPr>
                        <a:t>Service</a:t>
                      </a:r>
                      <a:r>
                        <a:rPr lang="en-US" sz="1400" u="sng" spc="-15" baseline="0" dirty="0">
                          <a:solidFill>
                            <a:srgbClr val="049AF9"/>
                          </a:solidFill>
                          <a:uFill>
                            <a:solidFill>
                              <a:schemeClr val="accent2"/>
                            </a:solidFill>
                          </a:uFill>
                          <a:latin typeface="Segoe UI"/>
                          <a:cs typeface="Calibri"/>
                          <a:hlinkClick r:id="rId5"/>
                        </a:rPr>
                        <a:t> </a:t>
                      </a:r>
                      <a:r>
                        <a:rPr lang="en-US" sz="1400" u="sng" spc="-10" baseline="0" dirty="0">
                          <a:solidFill>
                            <a:srgbClr val="049AF9"/>
                          </a:solidFill>
                          <a:uFill>
                            <a:solidFill>
                              <a:schemeClr val="accent2"/>
                            </a:solidFill>
                          </a:uFill>
                          <a:latin typeface="Segoe UI"/>
                          <a:cs typeface="Calibri"/>
                          <a:hlinkClick r:id="rId5"/>
                        </a:rPr>
                        <a:t>Members</a:t>
                      </a:r>
                      <a:endParaRPr lang="en-US" sz="1400" baseline="0" dirty="0">
                        <a:uFill>
                          <a:solidFill>
                            <a:schemeClr val="accent2"/>
                          </a:solidFill>
                        </a:uFill>
                        <a:latin typeface="Segoe UI"/>
                        <a:cs typeface="Calibri"/>
                      </a:endParaRPr>
                    </a:p>
                  </a:txBody>
                  <a:tcPr marL="0" marR="0"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extLst>
                  <a:ext uri="{0D108BD9-81ED-4DB2-BD59-A6C34878D82A}">
                    <a16:rowId xmlns:a16="http://schemas.microsoft.com/office/drawing/2014/main" val="10005"/>
                  </a:ext>
                </a:extLst>
              </a:tr>
              <a:tr h="387626">
                <a:tc>
                  <a:txBody>
                    <a:bodyPr/>
                    <a:lstStyle/>
                    <a:p>
                      <a:pPr marL="91440">
                        <a:lnSpc>
                          <a:spcPct val="100000"/>
                        </a:lnSpc>
                        <a:spcBef>
                          <a:spcPts val="270"/>
                        </a:spcBef>
                      </a:pPr>
                      <a:r>
                        <a:rPr lang="en-US" sz="1600" spc="30" baseline="0" dirty="0">
                          <a:solidFill>
                            <a:schemeClr val="bg1"/>
                          </a:solidFill>
                          <a:latin typeface="Segoe UI"/>
                          <a:cs typeface="Calibri"/>
                        </a:rPr>
                        <a:t>DODI 6490.08</a:t>
                      </a:r>
                    </a:p>
                  </a:txBody>
                  <a:tcPr marL="0" marR="0" marT="342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91440">
                        <a:lnSpc>
                          <a:spcPct val="100000"/>
                        </a:lnSpc>
                        <a:spcBef>
                          <a:spcPts val="270"/>
                        </a:spcBef>
                      </a:pPr>
                      <a:r>
                        <a:rPr lang="en-US" sz="1400" u="sng" baseline="0" dirty="0">
                          <a:solidFill>
                            <a:srgbClr val="049AF9"/>
                          </a:solidFill>
                          <a:uFill>
                            <a:solidFill>
                              <a:schemeClr val="accent2"/>
                            </a:solidFill>
                          </a:uFill>
                          <a:latin typeface="Segoe UI"/>
                          <a:cs typeface="Calibri"/>
                          <a:hlinkClick r:id="rId6"/>
                        </a:rPr>
                        <a:t>Command</a:t>
                      </a:r>
                      <a:r>
                        <a:rPr lang="en-US" sz="1400" u="sng" spc="-40" baseline="0" dirty="0">
                          <a:solidFill>
                            <a:srgbClr val="049AF9"/>
                          </a:solidFill>
                          <a:uFill>
                            <a:solidFill>
                              <a:schemeClr val="accent2"/>
                            </a:solidFill>
                          </a:uFill>
                          <a:latin typeface="Segoe UI"/>
                          <a:cs typeface="Calibri"/>
                          <a:hlinkClick r:id="rId6"/>
                        </a:rPr>
                        <a:t> </a:t>
                      </a:r>
                      <a:r>
                        <a:rPr lang="en-US" sz="1400" u="sng" spc="-10" baseline="0" dirty="0">
                          <a:solidFill>
                            <a:srgbClr val="049AF9"/>
                          </a:solidFill>
                          <a:uFill>
                            <a:solidFill>
                              <a:schemeClr val="accent2"/>
                            </a:solidFill>
                          </a:uFill>
                          <a:latin typeface="Segoe UI"/>
                          <a:cs typeface="Calibri"/>
                          <a:hlinkClick r:id="rId6"/>
                        </a:rPr>
                        <a:t>Notification</a:t>
                      </a:r>
                      <a:r>
                        <a:rPr lang="en-US" sz="1400" u="sng" spc="-40" baseline="0" dirty="0">
                          <a:solidFill>
                            <a:srgbClr val="049AF9"/>
                          </a:solidFill>
                          <a:uFill>
                            <a:solidFill>
                              <a:schemeClr val="accent2"/>
                            </a:solidFill>
                          </a:uFill>
                          <a:latin typeface="Segoe UI"/>
                          <a:cs typeface="Calibri"/>
                          <a:hlinkClick r:id="rId6"/>
                        </a:rPr>
                        <a:t> </a:t>
                      </a:r>
                      <a:r>
                        <a:rPr lang="en-US" sz="1400" u="sng" spc="-10" baseline="0" dirty="0">
                          <a:solidFill>
                            <a:srgbClr val="049AF9"/>
                          </a:solidFill>
                          <a:uFill>
                            <a:solidFill>
                              <a:schemeClr val="accent2"/>
                            </a:solidFill>
                          </a:uFill>
                          <a:latin typeface="Segoe UI"/>
                          <a:cs typeface="Calibri"/>
                          <a:hlinkClick r:id="rId6"/>
                        </a:rPr>
                        <a:t>Requirements</a:t>
                      </a:r>
                      <a:r>
                        <a:rPr lang="en-US" sz="1400" u="sng" spc="-20" baseline="0" dirty="0">
                          <a:solidFill>
                            <a:srgbClr val="049AF9"/>
                          </a:solidFill>
                          <a:uFill>
                            <a:solidFill>
                              <a:schemeClr val="accent2"/>
                            </a:solidFill>
                          </a:uFill>
                          <a:latin typeface="Segoe UI"/>
                          <a:cs typeface="Calibri"/>
                          <a:hlinkClick r:id="rId6"/>
                        </a:rPr>
                        <a:t> </a:t>
                      </a:r>
                      <a:r>
                        <a:rPr lang="en-US" sz="1400" u="sng" baseline="0" dirty="0">
                          <a:solidFill>
                            <a:srgbClr val="049AF9"/>
                          </a:solidFill>
                          <a:uFill>
                            <a:solidFill>
                              <a:schemeClr val="accent2"/>
                            </a:solidFill>
                          </a:uFill>
                          <a:latin typeface="Segoe UI"/>
                          <a:cs typeface="Calibri"/>
                          <a:hlinkClick r:id="rId6"/>
                        </a:rPr>
                        <a:t>in</a:t>
                      </a:r>
                      <a:r>
                        <a:rPr lang="en-US" sz="1400" u="sng" spc="-10" baseline="0" dirty="0">
                          <a:solidFill>
                            <a:srgbClr val="049AF9"/>
                          </a:solidFill>
                          <a:uFill>
                            <a:solidFill>
                              <a:schemeClr val="accent2"/>
                            </a:solidFill>
                          </a:uFill>
                          <a:latin typeface="Segoe UI"/>
                          <a:cs typeface="Calibri"/>
                          <a:hlinkClick r:id="rId6"/>
                        </a:rPr>
                        <a:t> Providing</a:t>
                      </a:r>
                      <a:r>
                        <a:rPr lang="en-US" sz="1400" u="sng" spc="-40" baseline="0" dirty="0">
                          <a:solidFill>
                            <a:srgbClr val="049AF9"/>
                          </a:solidFill>
                          <a:uFill>
                            <a:solidFill>
                              <a:schemeClr val="accent2"/>
                            </a:solidFill>
                          </a:uFill>
                          <a:latin typeface="Segoe UI"/>
                          <a:cs typeface="Calibri"/>
                          <a:hlinkClick r:id="rId6"/>
                        </a:rPr>
                        <a:t> </a:t>
                      </a:r>
                      <a:r>
                        <a:rPr lang="en-US" sz="1400" u="sng" baseline="0" dirty="0">
                          <a:solidFill>
                            <a:srgbClr val="049AF9"/>
                          </a:solidFill>
                          <a:uFill>
                            <a:solidFill>
                              <a:schemeClr val="accent2"/>
                            </a:solidFill>
                          </a:uFill>
                          <a:latin typeface="Segoe UI"/>
                          <a:cs typeface="Calibri"/>
                          <a:hlinkClick r:id="rId6"/>
                        </a:rPr>
                        <a:t>Mental</a:t>
                      </a:r>
                      <a:r>
                        <a:rPr lang="en-US" sz="1400" u="sng" spc="-15" baseline="0" dirty="0">
                          <a:solidFill>
                            <a:srgbClr val="049AF9"/>
                          </a:solidFill>
                          <a:uFill>
                            <a:solidFill>
                              <a:schemeClr val="accent2"/>
                            </a:solidFill>
                          </a:uFill>
                          <a:latin typeface="Segoe UI"/>
                          <a:cs typeface="Calibri"/>
                          <a:hlinkClick r:id="rId6"/>
                        </a:rPr>
                        <a:t> </a:t>
                      </a:r>
                      <a:r>
                        <a:rPr lang="en-US" sz="1400" u="sng" baseline="0" dirty="0">
                          <a:solidFill>
                            <a:srgbClr val="049AF9"/>
                          </a:solidFill>
                          <a:uFill>
                            <a:solidFill>
                              <a:schemeClr val="accent2"/>
                            </a:solidFill>
                          </a:uFill>
                          <a:latin typeface="Segoe UI"/>
                          <a:cs typeface="Calibri"/>
                          <a:hlinkClick r:id="rId6"/>
                        </a:rPr>
                        <a:t>Health</a:t>
                      </a:r>
                      <a:r>
                        <a:rPr lang="en-US" sz="1400" u="sng" spc="-15" baseline="0" dirty="0">
                          <a:solidFill>
                            <a:srgbClr val="049AF9"/>
                          </a:solidFill>
                          <a:uFill>
                            <a:solidFill>
                              <a:schemeClr val="accent2"/>
                            </a:solidFill>
                          </a:uFill>
                          <a:latin typeface="Segoe UI"/>
                          <a:cs typeface="Calibri"/>
                          <a:hlinkClick r:id="rId6"/>
                        </a:rPr>
                        <a:t> </a:t>
                      </a:r>
                      <a:r>
                        <a:rPr lang="en-US" sz="1400" u="sng" spc="-20" baseline="0" dirty="0">
                          <a:solidFill>
                            <a:srgbClr val="049AF9"/>
                          </a:solidFill>
                          <a:uFill>
                            <a:solidFill>
                              <a:schemeClr val="accent2"/>
                            </a:solidFill>
                          </a:uFill>
                          <a:latin typeface="Segoe UI"/>
                          <a:cs typeface="Calibri"/>
                          <a:hlinkClick r:id="rId6"/>
                        </a:rPr>
                        <a:t>Care</a:t>
                      </a:r>
                      <a:endParaRPr lang="en-US" sz="1400" baseline="0" dirty="0">
                        <a:uFill>
                          <a:solidFill>
                            <a:schemeClr val="accent2"/>
                          </a:solidFill>
                        </a:uFill>
                        <a:latin typeface="Segoe UI"/>
                        <a:cs typeface="Calibri"/>
                      </a:endParaRPr>
                    </a:p>
                  </a:txBody>
                  <a:tcPr marL="0" marR="0"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6"/>
                  </a:ext>
                </a:extLst>
              </a:tr>
              <a:tr h="387626">
                <a:tc>
                  <a:txBody>
                    <a:bodyPr/>
                    <a:lstStyle/>
                    <a:p>
                      <a:pPr marL="91440">
                        <a:lnSpc>
                          <a:spcPct val="100000"/>
                        </a:lnSpc>
                        <a:spcBef>
                          <a:spcPts val="270"/>
                        </a:spcBef>
                      </a:pPr>
                      <a:r>
                        <a:rPr lang="en-US" sz="1600" spc="30" baseline="0" dirty="0">
                          <a:solidFill>
                            <a:schemeClr val="bg1"/>
                          </a:solidFill>
                          <a:latin typeface="Segoe UI"/>
                          <a:cs typeface="Calibri"/>
                        </a:rPr>
                        <a:t>OPNAVINST 6100.2A</a:t>
                      </a:r>
                    </a:p>
                  </a:txBody>
                  <a:tcPr marL="0" marR="0" marT="342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91440">
                        <a:lnSpc>
                          <a:spcPct val="100000"/>
                        </a:lnSpc>
                        <a:spcBef>
                          <a:spcPts val="270"/>
                        </a:spcBef>
                      </a:pPr>
                      <a:r>
                        <a:rPr lang="en-US" sz="1400" u="sng" baseline="0" dirty="0">
                          <a:solidFill>
                            <a:srgbClr val="049AF9"/>
                          </a:solidFill>
                          <a:uFill>
                            <a:solidFill>
                              <a:schemeClr val="accent2"/>
                            </a:solidFill>
                          </a:uFill>
                          <a:latin typeface="Segoe UI"/>
                          <a:cs typeface="Calibri"/>
                          <a:hlinkClick r:id="rId7"/>
                        </a:rPr>
                        <a:t>Health</a:t>
                      </a:r>
                      <a:r>
                        <a:rPr lang="en-US" sz="1400" u="sng" spc="-15" baseline="0" dirty="0">
                          <a:solidFill>
                            <a:srgbClr val="049AF9"/>
                          </a:solidFill>
                          <a:uFill>
                            <a:solidFill>
                              <a:schemeClr val="accent2"/>
                            </a:solidFill>
                          </a:uFill>
                          <a:latin typeface="Segoe UI"/>
                          <a:cs typeface="Calibri"/>
                          <a:hlinkClick r:id="rId7"/>
                        </a:rPr>
                        <a:t> </a:t>
                      </a:r>
                      <a:r>
                        <a:rPr lang="en-US" sz="1400" u="sng" spc="-10" baseline="0" dirty="0">
                          <a:solidFill>
                            <a:srgbClr val="049AF9"/>
                          </a:solidFill>
                          <a:uFill>
                            <a:solidFill>
                              <a:schemeClr val="accent2"/>
                            </a:solidFill>
                          </a:uFill>
                          <a:latin typeface="Segoe UI"/>
                          <a:cs typeface="Calibri"/>
                          <a:hlinkClick r:id="rId7"/>
                        </a:rPr>
                        <a:t>Promotion/Life</a:t>
                      </a:r>
                      <a:r>
                        <a:rPr lang="en-US" sz="1400" u="sng" spc="-45" baseline="0" dirty="0">
                          <a:solidFill>
                            <a:srgbClr val="049AF9"/>
                          </a:solidFill>
                          <a:uFill>
                            <a:solidFill>
                              <a:schemeClr val="accent2"/>
                            </a:solidFill>
                          </a:uFill>
                          <a:latin typeface="Segoe UI"/>
                          <a:cs typeface="Calibri"/>
                          <a:hlinkClick r:id="rId7"/>
                        </a:rPr>
                        <a:t> </a:t>
                      </a:r>
                      <a:r>
                        <a:rPr lang="en-US" sz="1400" u="sng" spc="-10" baseline="0" dirty="0">
                          <a:solidFill>
                            <a:srgbClr val="049AF9"/>
                          </a:solidFill>
                          <a:uFill>
                            <a:solidFill>
                              <a:schemeClr val="accent2"/>
                            </a:solidFill>
                          </a:uFill>
                          <a:latin typeface="Segoe UI"/>
                          <a:cs typeface="Calibri"/>
                          <a:hlinkClick r:id="rId7"/>
                        </a:rPr>
                        <a:t>Skills</a:t>
                      </a:r>
                      <a:endParaRPr lang="en-US" sz="1400" baseline="0" dirty="0">
                        <a:uFill>
                          <a:solidFill>
                            <a:schemeClr val="accent2"/>
                          </a:solidFill>
                        </a:uFill>
                        <a:latin typeface="Segoe UI"/>
                        <a:cs typeface="Calibri"/>
                      </a:endParaRPr>
                    </a:p>
                  </a:txBody>
                  <a:tcPr marL="0" marR="0"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extLst>
                  <a:ext uri="{0D108BD9-81ED-4DB2-BD59-A6C34878D82A}">
                    <a16:rowId xmlns:a16="http://schemas.microsoft.com/office/drawing/2014/main" val="10007"/>
                  </a:ext>
                </a:extLst>
              </a:tr>
              <a:tr h="387626">
                <a:tc>
                  <a:txBody>
                    <a:bodyPr/>
                    <a:lstStyle/>
                    <a:p>
                      <a:pPr marL="91440">
                        <a:lnSpc>
                          <a:spcPct val="100000"/>
                        </a:lnSpc>
                        <a:spcBef>
                          <a:spcPts val="270"/>
                        </a:spcBef>
                      </a:pPr>
                      <a:r>
                        <a:rPr lang="en-US" sz="1600" spc="30" baseline="0" dirty="0">
                          <a:solidFill>
                            <a:schemeClr val="bg1"/>
                          </a:solidFill>
                          <a:latin typeface="Segoe UI"/>
                          <a:cs typeface="Calibri"/>
                        </a:rPr>
                        <a:t>NAVADMIN 027/17</a:t>
                      </a:r>
                    </a:p>
                  </a:txBody>
                  <a:tcPr marL="0" marR="0" marT="342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91440">
                        <a:lnSpc>
                          <a:spcPct val="100000"/>
                        </a:lnSpc>
                        <a:spcBef>
                          <a:spcPts val="270"/>
                        </a:spcBef>
                      </a:pPr>
                      <a:r>
                        <a:rPr lang="en-US" sz="1400" u="sng" baseline="0" dirty="0">
                          <a:solidFill>
                            <a:srgbClr val="049AF9"/>
                          </a:solidFill>
                          <a:uFill>
                            <a:solidFill>
                              <a:schemeClr val="accent2"/>
                            </a:solidFill>
                          </a:uFill>
                          <a:latin typeface="Segoe UI"/>
                          <a:cs typeface="Calibri"/>
                          <a:hlinkClick r:id="rId8"/>
                        </a:rPr>
                        <a:t>Sailor</a:t>
                      </a:r>
                      <a:r>
                        <a:rPr lang="en-US" sz="1400" u="sng" spc="-45" baseline="0" dirty="0">
                          <a:solidFill>
                            <a:srgbClr val="049AF9"/>
                          </a:solidFill>
                          <a:uFill>
                            <a:solidFill>
                              <a:schemeClr val="accent2"/>
                            </a:solidFill>
                          </a:uFill>
                          <a:latin typeface="Segoe UI"/>
                          <a:cs typeface="Calibri"/>
                          <a:hlinkClick r:id="rId8"/>
                        </a:rPr>
                        <a:t> </a:t>
                      </a:r>
                      <a:r>
                        <a:rPr lang="en-US" sz="1400" u="sng" spc="-10" baseline="0" dirty="0">
                          <a:solidFill>
                            <a:srgbClr val="049AF9"/>
                          </a:solidFill>
                          <a:uFill>
                            <a:solidFill>
                              <a:schemeClr val="accent2"/>
                            </a:solidFill>
                          </a:uFill>
                          <a:latin typeface="Segoe UI"/>
                          <a:cs typeface="Calibri"/>
                          <a:hlinkClick r:id="rId8"/>
                        </a:rPr>
                        <a:t>Assistance</a:t>
                      </a:r>
                      <a:r>
                        <a:rPr lang="en-US" sz="1400" u="sng" spc="-35" baseline="0" dirty="0">
                          <a:solidFill>
                            <a:srgbClr val="049AF9"/>
                          </a:solidFill>
                          <a:uFill>
                            <a:solidFill>
                              <a:schemeClr val="accent2"/>
                            </a:solidFill>
                          </a:uFill>
                          <a:latin typeface="Segoe UI"/>
                          <a:cs typeface="Calibri"/>
                          <a:hlinkClick r:id="rId8"/>
                        </a:rPr>
                        <a:t> </a:t>
                      </a:r>
                      <a:r>
                        <a:rPr lang="en-US" sz="1400" u="sng" baseline="0" dirty="0">
                          <a:solidFill>
                            <a:srgbClr val="049AF9"/>
                          </a:solidFill>
                          <a:uFill>
                            <a:solidFill>
                              <a:schemeClr val="accent2"/>
                            </a:solidFill>
                          </a:uFill>
                          <a:latin typeface="Segoe UI"/>
                          <a:cs typeface="Calibri"/>
                          <a:hlinkClick r:id="rId8"/>
                        </a:rPr>
                        <a:t>and</a:t>
                      </a:r>
                      <a:r>
                        <a:rPr lang="en-US" sz="1400" u="sng" spc="-40" baseline="0" dirty="0">
                          <a:solidFill>
                            <a:srgbClr val="049AF9"/>
                          </a:solidFill>
                          <a:uFill>
                            <a:solidFill>
                              <a:schemeClr val="accent2"/>
                            </a:solidFill>
                          </a:uFill>
                          <a:latin typeface="Segoe UI"/>
                          <a:cs typeface="Calibri"/>
                          <a:hlinkClick r:id="rId8"/>
                        </a:rPr>
                        <a:t> </a:t>
                      </a:r>
                      <a:r>
                        <a:rPr lang="en-US" sz="1400" u="sng" spc="-10" baseline="0" dirty="0">
                          <a:solidFill>
                            <a:srgbClr val="049AF9"/>
                          </a:solidFill>
                          <a:uFill>
                            <a:solidFill>
                              <a:schemeClr val="accent2"/>
                            </a:solidFill>
                          </a:uFill>
                          <a:latin typeface="Segoe UI"/>
                          <a:cs typeface="Calibri"/>
                          <a:hlinkClick r:id="rId8"/>
                        </a:rPr>
                        <a:t>Intercept</a:t>
                      </a:r>
                      <a:r>
                        <a:rPr lang="en-US" sz="1400" u="sng" spc="-45" baseline="0" dirty="0">
                          <a:solidFill>
                            <a:srgbClr val="049AF9"/>
                          </a:solidFill>
                          <a:uFill>
                            <a:solidFill>
                              <a:schemeClr val="accent2"/>
                            </a:solidFill>
                          </a:uFill>
                          <a:latin typeface="Segoe UI"/>
                          <a:cs typeface="Calibri"/>
                          <a:hlinkClick r:id="rId8"/>
                        </a:rPr>
                        <a:t> </a:t>
                      </a:r>
                      <a:r>
                        <a:rPr lang="en-US" sz="1400" u="sng" baseline="0" dirty="0">
                          <a:solidFill>
                            <a:srgbClr val="049AF9"/>
                          </a:solidFill>
                          <a:uFill>
                            <a:solidFill>
                              <a:schemeClr val="accent2"/>
                            </a:solidFill>
                          </a:uFill>
                          <a:latin typeface="Segoe UI"/>
                          <a:cs typeface="Calibri"/>
                          <a:hlinkClick r:id="rId8"/>
                        </a:rPr>
                        <a:t>for</a:t>
                      </a:r>
                      <a:r>
                        <a:rPr lang="en-US" sz="1400" u="sng" spc="-30" baseline="0" dirty="0">
                          <a:solidFill>
                            <a:srgbClr val="049AF9"/>
                          </a:solidFill>
                          <a:uFill>
                            <a:solidFill>
                              <a:schemeClr val="accent2"/>
                            </a:solidFill>
                          </a:uFill>
                          <a:latin typeface="Segoe UI"/>
                          <a:cs typeface="Calibri"/>
                          <a:hlinkClick r:id="rId8"/>
                        </a:rPr>
                        <a:t> </a:t>
                      </a:r>
                      <a:r>
                        <a:rPr lang="en-US" sz="1400" u="sng" baseline="0" dirty="0">
                          <a:solidFill>
                            <a:srgbClr val="049AF9"/>
                          </a:solidFill>
                          <a:uFill>
                            <a:solidFill>
                              <a:schemeClr val="accent2"/>
                            </a:solidFill>
                          </a:uFill>
                          <a:latin typeface="Segoe UI"/>
                          <a:cs typeface="Calibri"/>
                          <a:hlinkClick r:id="rId8"/>
                        </a:rPr>
                        <a:t>Life</a:t>
                      </a:r>
                      <a:r>
                        <a:rPr lang="en-US" sz="1400" u="sng" spc="-35" baseline="0" dirty="0">
                          <a:solidFill>
                            <a:srgbClr val="049AF9"/>
                          </a:solidFill>
                          <a:uFill>
                            <a:solidFill>
                              <a:schemeClr val="accent2"/>
                            </a:solidFill>
                          </a:uFill>
                          <a:latin typeface="Segoe UI"/>
                          <a:cs typeface="Calibri"/>
                          <a:hlinkClick r:id="rId8"/>
                        </a:rPr>
                        <a:t> </a:t>
                      </a:r>
                      <a:r>
                        <a:rPr lang="en-US" sz="1400" u="sng" spc="-10" baseline="0" dirty="0">
                          <a:solidFill>
                            <a:srgbClr val="049AF9"/>
                          </a:solidFill>
                          <a:uFill>
                            <a:solidFill>
                              <a:schemeClr val="accent2"/>
                            </a:solidFill>
                          </a:uFill>
                          <a:latin typeface="Segoe UI"/>
                          <a:cs typeface="Calibri"/>
                          <a:hlinkClick r:id="rId8"/>
                        </a:rPr>
                        <a:t>Update</a:t>
                      </a:r>
                      <a:endParaRPr lang="en-US" sz="1400" baseline="0" dirty="0">
                        <a:uFill>
                          <a:solidFill>
                            <a:schemeClr val="accent2"/>
                          </a:solidFill>
                        </a:uFill>
                        <a:latin typeface="Segoe UI"/>
                        <a:cs typeface="Calibri"/>
                      </a:endParaRPr>
                    </a:p>
                  </a:txBody>
                  <a:tcPr marL="0" marR="0"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8"/>
                  </a:ext>
                </a:extLst>
              </a:tr>
              <a:tr h="387626">
                <a:tc>
                  <a:txBody>
                    <a:bodyPr/>
                    <a:lstStyle/>
                    <a:p>
                      <a:pPr marL="91440">
                        <a:lnSpc>
                          <a:spcPct val="100000"/>
                        </a:lnSpc>
                        <a:spcBef>
                          <a:spcPts val="270"/>
                        </a:spcBef>
                      </a:pPr>
                      <a:r>
                        <a:rPr lang="en-US" sz="1600" spc="30" baseline="0" dirty="0">
                          <a:solidFill>
                            <a:schemeClr val="bg1"/>
                          </a:solidFill>
                          <a:latin typeface="Segoe UI"/>
                          <a:cs typeface="Calibri"/>
                        </a:rPr>
                        <a:t>NAVADMIN 208/16</a:t>
                      </a:r>
                    </a:p>
                  </a:txBody>
                  <a:tcPr marL="0" marR="0" marT="342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91440" marR="199390">
                        <a:lnSpc>
                          <a:spcPct val="100000"/>
                        </a:lnSpc>
                        <a:spcBef>
                          <a:spcPts val="270"/>
                        </a:spcBef>
                      </a:pPr>
                      <a:r>
                        <a:rPr lang="en-US" sz="1400" u="sng" baseline="0" dirty="0">
                          <a:solidFill>
                            <a:srgbClr val="049AF9"/>
                          </a:solidFill>
                          <a:uFill>
                            <a:solidFill>
                              <a:schemeClr val="accent2"/>
                            </a:solidFill>
                          </a:uFill>
                          <a:latin typeface="Segoe UI"/>
                          <a:cs typeface="Calibri"/>
                          <a:hlinkClick r:id="rId9"/>
                        </a:rPr>
                        <a:t>Suicide</a:t>
                      </a:r>
                      <a:r>
                        <a:rPr lang="en-US" sz="1400" u="sng" spc="-10" baseline="0" dirty="0">
                          <a:solidFill>
                            <a:srgbClr val="049AF9"/>
                          </a:solidFill>
                          <a:uFill>
                            <a:solidFill>
                              <a:schemeClr val="accent2"/>
                            </a:solidFill>
                          </a:uFill>
                          <a:latin typeface="Segoe UI"/>
                          <a:cs typeface="Calibri"/>
                          <a:hlinkClick r:id="rId9"/>
                        </a:rPr>
                        <a:t> Prevention</a:t>
                      </a:r>
                      <a:r>
                        <a:rPr lang="en-US" sz="1400" u="sng" spc="-25" baseline="0" dirty="0">
                          <a:solidFill>
                            <a:srgbClr val="049AF9"/>
                          </a:solidFill>
                          <a:uFill>
                            <a:solidFill>
                              <a:schemeClr val="accent2"/>
                            </a:solidFill>
                          </a:uFill>
                          <a:latin typeface="Segoe UI"/>
                          <a:cs typeface="Calibri"/>
                          <a:hlinkClick r:id="rId9"/>
                        </a:rPr>
                        <a:t> </a:t>
                      </a:r>
                      <a:r>
                        <a:rPr lang="en-US" sz="1400" u="sng" baseline="0" dirty="0">
                          <a:solidFill>
                            <a:srgbClr val="049AF9"/>
                          </a:solidFill>
                          <a:uFill>
                            <a:solidFill>
                              <a:schemeClr val="accent2"/>
                            </a:solidFill>
                          </a:uFill>
                          <a:latin typeface="Segoe UI"/>
                          <a:cs typeface="Calibri"/>
                          <a:hlinkClick r:id="rId9"/>
                        </a:rPr>
                        <a:t>and</a:t>
                      </a:r>
                      <a:r>
                        <a:rPr lang="en-US" sz="1400" u="sng" spc="-20" baseline="0" dirty="0">
                          <a:solidFill>
                            <a:srgbClr val="049AF9"/>
                          </a:solidFill>
                          <a:uFill>
                            <a:solidFill>
                              <a:schemeClr val="accent2"/>
                            </a:solidFill>
                          </a:uFill>
                          <a:latin typeface="Segoe UI"/>
                          <a:cs typeface="Calibri"/>
                          <a:hlinkClick r:id="rId9"/>
                        </a:rPr>
                        <a:t> </a:t>
                      </a:r>
                      <a:r>
                        <a:rPr lang="en-US" sz="1400" u="sng" spc="-10" baseline="0" dirty="0">
                          <a:solidFill>
                            <a:srgbClr val="049AF9"/>
                          </a:solidFill>
                          <a:uFill>
                            <a:solidFill>
                              <a:schemeClr val="accent2"/>
                            </a:solidFill>
                          </a:uFill>
                          <a:latin typeface="Segoe UI"/>
                          <a:cs typeface="Calibri"/>
                          <a:hlinkClick r:id="rId9"/>
                        </a:rPr>
                        <a:t>Response:</a:t>
                      </a:r>
                      <a:r>
                        <a:rPr lang="en-US" sz="1400" u="sng" spc="-20" baseline="0" dirty="0">
                          <a:solidFill>
                            <a:srgbClr val="049AF9"/>
                          </a:solidFill>
                          <a:uFill>
                            <a:solidFill>
                              <a:schemeClr val="accent2"/>
                            </a:solidFill>
                          </a:uFill>
                          <a:latin typeface="Segoe UI"/>
                          <a:cs typeface="Calibri"/>
                          <a:hlinkClick r:id="rId9"/>
                        </a:rPr>
                        <a:t> </a:t>
                      </a:r>
                      <a:r>
                        <a:rPr lang="en-US" sz="1400" u="sng" baseline="0" dirty="0">
                          <a:solidFill>
                            <a:srgbClr val="049AF9"/>
                          </a:solidFill>
                          <a:uFill>
                            <a:solidFill>
                              <a:schemeClr val="accent2"/>
                            </a:solidFill>
                          </a:uFill>
                          <a:latin typeface="Segoe UI"/>
                          <a:cs typeface="Calibri"/>
                          <a:hlinkClick r:id="rId9"/>
                        </a:rPr>
                        <a:t>Sailor</a:t>
                      </a:r>
                      <a:r>
                        <a:rPr lang="en-US" sz="1400" u="sng" spc="-20" baseline="0" dirty="0">
                          <a:solidFill>
                            <a:srgbClr val="049AF9"/>
                          </a:solidFill>
                          <a:uFill>
                            <a:solidFill>
                              <a:schemeClr val="accent2"/>
                            </a:solidFill>
                          </a:uFill>
                          <a:latin typeface="Segoe UI"/>
                          <a:cs typeface="Calibri"/>
                          <a:hlinkClick r:id="rId9"/>
                        </a:rPr>
                        <a:t> </a:t>
                      </a:r>
                      <a:r>
                        <a:rPr lang="en-US" sz="1400" u="sng" spc="-10" baseline="0" dirty="0">
                          <a:solidFill>
                            <a:srgbClr val="049AF9"/>
                          </a:solidFill>
                          <a:uFill>
                            <a:solidFill>
                              <a:schemeClr val="accent2"/>
                            </a:solidFill>
                          </a:uFill>
                          <a:latin typeface="Segoe UI"/>
                          <a:cs typeface="Calibri"/>
                          <a:hlinkClick r:id="rId9"/>
                        </a:rPr>
                        <a:t>Assistance</a:t>
                      </a:r>
                      <a:r>
                        <a:rPr lang="en-US" sz="1400" u="sng" spc="-15" baseline="0" dirty="0">
                          <a:solidFill>
                            <a:srgbClr val="049AF9"/>
                          </a:solidFill>
                          <a:uFill>
                            <a:solidFill>
                              <a:schemeClr val="accent2"/>
                            </a:solidFill>
                          </a:uFill>
                          <a:latin typeface="Segoe UI"/>
                          <a:cs typeface="Calibri"/>
                          <a:hlinkClick r:id="rId9"/>
                        </a:rPr>
                        <a:t> </a:t>
                      </a:r>
                      <a:r>
                        <a:rPr lang="en-US" sz="1400" u="sng" baseline="0" dirty="0">
                          <a:solidFill>
                            <a:srgbClr val="049AF9"/>
                          </a:solidFill>
                          <a:uFill>
                            <a:solidFill>
                              <a:schemeClr val="accent2"/>
                            </a:solidFill>
                          </a:uFill>
                          <a:latin typeface="Segoe UI"/>
                          <a:cs typeface="Calibri"/>
                          <a:hlinkClick r:id="rId9"/>
                        </a:rPr>
                        <a:t>and</a:t>
                      </a:r>
                      <a:r>
                        <a:rPr lang="en-US" sz="1400" u="sng" spc="-25" baseline="0" dirty="0">
                          <a:solidFill>
                            <a:srgbClr val="049AF9"/>
                          </a:solidFill>
                          <a:uFill>
                            <a:solidFill>
                              <a:schemeClr val="accent2"/>
                            </a:solidFill>
                          </a:uFill>
                          <a:latin typeface="Segoe UI"/>
                          <a:cs typeface="Calibri"/>
                          <a:hlinkClick r:id="rId9"/>
                        </a:rPr>
                        <a:t> </a:t>
                      </a:r>
                      <a:r>
                        <a:rPr lang="en-US" sz="1400" u="sng" spc="-10" baseline="0" dirty="0">
                          <a:solidFill>
                            <a:srgbClr val="049AF9"/>
                          </a:solidFill>
                          <a:uFill>
                            <a:solidFill>
                              <a:schemeClr val="accent2"/>
                            </a:solidFill>
                          </a:uFill>
                          <a:latin typeface="Segoe UI"/>
                          <a:cs typeface="Calibri"/>
                          <a:hlinkClick r:id="rId9"/>
                        </a:rPr>
                        <a:t>Intercept</a:t>
                      </a:r>
                      <a:r>
                        <a:rPr lang="en-US" sz="1400" u="sng" spc="-40" baseline="0" dirty="0">
                          <a:solidFill>
                            <a:srgbClr val="049AF9"/>
                          </a:solidFill>
                          <a:uFill>
                            <a:solidFill>
                              <a:schemeClr val="accent2"/>
                            </a:solidFill>
                          </a:uFill>
                          <a:latin typeface="Segoe UI"/>
                          <a:cs typeface="Calibri"/>
                          <a:hlinkClick r:id="rId9"/>
                        </a:rPr>
                        <a:t> </a:t>
                      </a:r>
                      <a:r>
                        <a:rPr lang="en-US" sz="1400" u="sng" spc="-25" baseline="0" dirty="0">
                          <a:solidFill>
                            <a:srgbClr val="049AF9"/>
                          </a:solidFill>
                          <a:uFill>
                            <a:solidFill>
                              <a:schemeClr val="accent2"/>
                            </a:solidFill>
                          </a:uFill>
                          <a:latin typeface="Segoe UI"/>
                          <a:cs typeface="Calibri"/>
                          <a:hlinkClick r:id="rId9"/>
                        </a:rPr>
                        <a:t>for</a:t>
                      </a:r>
                      <a:r>
                        <a:rPr lang="en-US" sz="1400" u="none" spc="-25" baseline="0" dirty="0">
                          <a:solidFill>
                            <a:srgbClr val="049AF9"/>
                          </a:solidFill>
                          <a:uFill>
                            <a:solidFill>
                              <a:schemeClr val="accent2"/>
                            </a:solidFill>
                          </a:uFill>
                          <a:latin typeface="Segoe UI"/>
                          <a:cs typeface="Calibri"/>
                          <a:hlinkClick r:id="rId9"/>
                        </a:rPr>
                        <a:t> </a:t>
                      </a:r>
                      <a:r>
                        <a:rPr lang="en-US" sz="1400" u="sng" spc="-20" baseline="0" dirty="0">
                          <a:solidFill>
                            <a:srgbClr val="049AF9"/>
                          </a:solidFill>
                          <a:uFill>
                            <a:solidFill>
                              <a:schemeClr val="accent2"/>
                            </a:solidFill>
                          </a:uFill>
                          <a:latin typeface="Segoe UI"/>
                          <a:cs typeface="Calibri"/>
                          <a:hlinkClick r:id="rId9"/>
                        </a:rPr>
                        <a:t>Life</a:t>
                      </a:r>
                      <a:endParaRPr lang="en-US" sz="1400" baseline="0" dirty="0">
                        <a:uFill>
                          <a:solidFill>
                            <a:schemeClr val="accent2"/>
                          </a:solidFill>
                        </a:uFill>
                        <a:latin typeface="Segoe UI"/>
                        <a:cs typeface="Calibri"/>
                      </a:endParaRPr>
                    </a:p>
                  </a:txBody>
                  <a:tcPr marL="0" marR="0"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35000"/>
                      </a:schemeClr>
                    </a:solidFill>
                  </a:tcPr>
                </a:tc>
                <a:extLst>
                  <a:ext uri="{0D108BD9-81ED-4DB2-BD59-A6C34878D82A}">
                    <a16:rowId xmlns:a16="http://schemas.microsoft.com/office/drawing/2014/main" val="10009"/>
                  </a:ext>
                </a:extLst>
              </a:tr>
              <a:tr h="388562">
                <a:tc>
                  <a:txBody>
                    <a:bodyPr/>
                    <a:lstStyle/>
                    <a:p>
                      <a:pPr marL="91440">
                        <a:lnSpc>
                          <a:spcPct val="100000"/>
                        </a:lnSpc>
                        <a:spcBef>
                          <a:spcPts val="275"/>
                        </a:spcBef>
                      </a:pPr>
                      <a:r>
                        <a:rPr lang="en-US" sz="1600" spc="30" baseline="0" dirty="0">
                          <a:solidFill>
                            <a:schemeClr val="bg1"/>
                          </a:solidFill>
                          <a:latin typeface="Segoe UI"/>
                          <a:cs typeface="Calibri"/>
                        </a:rPr>
                        <a:t>NAVADMIN 021/21</a:t>
                      </a:r>
                    </a:p>
                  </a:txBody>
                  <a:tcPr marL="0" marR="0" marT="349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91440">
                        <a:lnSpc>
                          <a:spcPct val="100000"/>
                        </a:lnSpc>
                        <a:spcBef>
                          <a:spcPts val="270"/>
                        </a:spcBef>
                      </a:pPr>
                      <a:r>
                        <a:rPr lang="en-US" sz="1400" u="sng" baseline="0" dirty="0">
                          <a:solidFill>
                            <a:srgbClr val="049AF9"/>
                          </a:solidFill>
                          <a:uFill>
                            <a:solidFill>
                              <a:schemeClr val="accent2"/>
                            </a:solidFill>
                          </a:uFill>
                          <a:latin typeface="Segoe UI"/>
                          <a:cs typeface="Calibri"/>
                          <a:hlinkClick r:id="rId10"/>
                        </a:rPr>
                        <a:t>Sailor</a:t>
                      </a:r>
                      <a:r>
                        <a:rPr lang="en-US" sz="1400" u="sng" spc="-45" baseline="0" dirty="0">
                          <a:solidFill>
                            <a:srgbClr val="049AF9"/>
                          </a:solidFill>
                          <a:uFill>
                            <a:solidFill>
                              <a:schemeClr val="accent2"/>
                            </a:solidFill>
                          </a:uFill>
                          <a:latin typeface="Segoe UI"/>
                          <a:cs typeface="Calibri"/>
                          <a:hlinkClick r:id="rId10"/>
                        </a:rPr>
                        <a:t> </a:t>
                      </a:r>
                      <a:r>
                        <a:rPr lang="en-US" sz="1400" u="sng" spc="-10" baseline="0" dirty="0">
                          <a:solidFill>
                            <a:srgbClr val="049AF9"/>
                          </a:solidFill>
                          <a:uFill>
                            <a:solidFill>
                              <a:schemeClr val="accent2"/>
                            </a:solidFill>
                          </a:uFill>
                          <a:latin typeface="Segoe UI"/>
                          <a:cs typeface="Calibri"/>
                          <a:hlinkClick r:id="rId10"/>
                        </a:rPr>
                        <a:t>Assistance</a:t>
                      </a:r>
                      <a:r>
                        <a:rPr lang="en-US" sz="1400" u="sng" spc="-35" baseline="0" dirty="0">
                          <a:solidFill>
                            <a:srgbClr val="049AF9"/>
                          </a:solidFill>
                          <a:uFill>
                            <a:solidFill>
                              <a:schemeClr val="accent2"/>
                            </a:solidFill>
                          </a:uFill>
                          <a:latin typeface="Segoe UI"/>
                          <a:cs typeface="Calibri"/>
                          <a:hlinkClick r:id="rId10"/>
                        </a:rPr>
                        <a:t> </a:t>
                      </a:r>
                      <a:r>
                        <a:rPr lang="en-US" sz="1400" u="sng" baseline="0" dirty="0">
                          <a:solidFill>
                            <a:srgbClr val="049AF9"/>
                          </a:solidFill>
                          <a:uFill>
                            <a:solidFill>
                              <a:schemeClr val="accent2"/>
                            </a:solidFill>
                          </a:uFill>
                          <a:latin typeface="Segoe UI"/>
                          <a:cs typeface="Calibri"/>
                          <a:hlinkClick r:id="rId10"/>
                        </a:rPr>
                        <a:t>and</a:t>
                      </a:r>
                      <a:r>
                        <a:rPr lang="en-US" sz="1400" u="sng" spc="-40" baseline="0" dirty="0">
                          <a:solidFill>
                            <a:srgbClr val="049AF9"/>
                          </a:solidFill>
                          <a:uFill>
                            <a:solidFill>
                              <a:schemeClr val="accent2"/>
                            </a:solidFill>
                          </a:uFill>
                          <a:latin typeface="Segoe UI"/>
                          <a:cs typeface="Calibri"/>
                          <a:hlinkClick r:id="rId10"/>
                        </a:rPr>
                        <a:t> </a:t>
                      </a:r>
                      <a:r>
                        <a:rPr lang="en-US" sz="1400" u="sng" spc="-10" baseline="0" dirty="0">
                          <a:solidFill>
                            <a:srgbClr val="049AF9"/>
                          </a:solidFill>
                          <a:uFill>
                            <a:solidFill>
                              <a:schemeClr val="accent2"/>
                            </a:solidFill>
                          </a:uFill>
                          <a:latin typeface="Segoe UI"/>
                          <a:cs typeface="Calibri"/>
                          <a:hlinkClick r:id="rId10"/>
                        </a:rPr>
                        <a:t>Intercept</a:t>
                      </a:r>
                      <a:r>
                        <a:rPr lang="en-US" sz="1400" u="sng" spc="-45" baseline="0" dirty="0">
                          <a:solidFill>
                            <a:srgbClr val="049AF9"/>
                          </a:solidFill>
                          <a:uFill>
                            <a:solidFill>
                              <a:schemeClr val="accent2"/>
                            </a:solidFill>
                          </a:uFill>
                          <a:latin typeface="Segoe UI"/>
                          <a:cs typeface="Calibri"/>
                          <a:hlinkClick r:id="rId10"/>
                        </a:rPr>
                        <a:t> </a:t>
                      </a:r>
                      <a:r>
                        <a:rPr lang="en-US" sz="1400" u="sng" baseline="0" dirty="0">
                          <a:solidFill>
                            <a:srgbClr val="049AF9"/>
                          </a:solidFill>
                          <a:uFill>
                            <a:solidFill>
                              <a:schemeClr val="accent2"/>
                            </a:solidFill>
                          </a:uFill>
                          <a:latin typeface="Segoe UI"/>
                          <a:cs typeface="Calibri"/>
                          <a:hlinkClick r:id="rId10"/>
                        </a:rPr>
                        <a:t>for</a:t>
                      </a:r>
                      <a:r>
                        <a:rPr lang="en-US" sz="1400" u="sng" spc="-30" baseline="0" dirty="0">
                          <a:solidFill>
                            <a:srgbClr val="049AF9"/>
                          </a:solidFill>
                          <a:uFill>
                            <a:solidFill>
                              <a:schemeClr val="accent2"/>
                            </a:solidFill>
                          </a:uFill>
                          <a:latin typeface="Segoe UI"/>
                          <a:cs typeface="Calibri"/>
                          <a:hlinkClick r:id="rId10"/>
                        </a:rPr>
                        <a:t> </a:t>
                      </a:r>
                      <a:r>
                        <a:rPr lang="en-US" sz="1400" u="sng" baseline="0" dirty="0">
                          <a:solidFill>
                            <a:srgbClr val="049AF9"/>
                          </a:solidFill>
                          <a:uFill>
                            <a:solidFill>
                              <a:schemeClr val="accent2"/>
                            </a:solidFill>
                          </a:uFill>
                          <a:latin typeface="Segoe UI"/>
                          <a:cs typeface="Calibri"/>
                          <a:hlinkClick r:id="rId10"/>
                        </a:rPr>
                        <a:t>Life</a:t>
                      </a:r>
                      <a:r>
                        <a:rPr lang="en-US" sz="1400" u="sng" spc="-35" baseline="0" dirty="0">
                          <a:solidFill>
                            <a:srgbClr val="049AF9"/>
                          </a:solidFill>
                          <a:uFill>
                            <a:solidFill>
                              <a:schemeClr val="accent2"/>
                            </a:solidFill>
                          </a:uFill>
                          <a:latin typeface="Segoe UI"/>
                          <a:cs typeface="Calibri"/>
                          <a:hlinkClick r:id="rId10"/>
                        </a:rPr>
                        <a:t> </a:t>
                      </a:r>
                      <a:r>
                        <a:rPr lang="en-US" sz="1400" u="sng" spc="-10" baseline="0" dirty="0">
                          <a:solidFill>
                            <a:srgbClr val="049AF9"/>
                          </a:solidFill>
                          <a:uFill>
                            <a:solidFill>
                              <a:schemeClr val="accent2"/>
                            </a:solidFill>
                          </a:uFill>
                          <a:latin typeface="Segoe UI"/>
                          <a:cs typeface="Calibri"/>
                          <a:hlinkClick r:id="rId10"/>
                        </a:rPr>
                        <a:t>Update</a:t>
                      </a:r>
                      <a:endParaRPr lang="en-US" sz="1400" baseline="0" dirty="0">
                        <a:uFill>
                          <a:solidFill>
                            <a:schemeClr val="accent2"/>
                          </a:solidFill>
                        </a:uFill>
                        <a:latin typeface="Segoe UI"/>
                        <a:cs typeface="Calibri"/>
                      </a:endParaRPr>
                    </a:p>
                  </a:txBody>
                  <a:tcPr marL="0" marR="0"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0"/>
                  </a:ext>
                </a:extLst>
              </a:tr>
              <a:tr h="388562">
                <a:tc>
                  <a:txBody>
                    <a:bodyPr/>
                    <a:lstStyle/>
                    <a:p>
                      <a:pPr marL="91440">
                        <a:lnSpc>
                          <a:spcPct val="100000"/>
                        </a:lnSpc>
                        <a:spcBef>
                          <a:spcPts val="275"/>
                        </a:spcBef>
                      </a:pPr>
                      <a:r>
                        <a:rPr lang="en-US" sz="1600" spc="30" baseline="0" dirty="0">
                          <a:solidFill>
                            <a:schemeClr val="bg1"/>
                          </a:solidFill>
                          <a:latin typeface="Segoe UI"/>
                          <a:cs typeface="Calibri"/>
                        </a:rPr>
                        <a:t>NAVADMIN 263/14</a:t>
                      </a:r>
                    </a:p>
                  </a:txBody>
                  <a:tcPr marL="0" marR="0" marT="349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91440">
                        <a:lnSpc>
                          <a:spcPct val="100000"/>
                        </a:lnSpc>
                        <a:spcBef>
                          <a:spcPts val="275"/>
                        </a:spcBef>
                      </a:pPr>
                      <a:r>
                        <a:rPr lang="en-US" sz="1400" u="sng" baseline="0" dirty="0">
                          <a:solidFill>
                            <a:srgbClr val="049AF9"/>
                          </a:solidFill>
                          <a:uFill>
                            <a:solidFill>
                              <a:schemeClr val="accent2"/>
                            </a:solidFill>
                          </a:uFill>
                          <a:latin typeface="Segoe UI"/>
                          <a:cs typeface="Calibri"/>
                          <a:hlinkClick r:id="rId11"/>
                        </a:rPr>
                        <a:t>Guidance</a:t>
                      </a:r>
                      <a:r>
                        <a:rPr lang="en-US" sz="1400" u="sng" spc="-55" baseline="0" dirty="0">
                          <a:solidFill>
                            <a:srgbClr val="049AF9"/>
                          </a:solidFill>
                          <a:uFill>
                            <a:solidFill>
                              <a:schemeClr val="accent2"/>
                            </a:solidFill>
                          </a:uFill>
                          <a:latin typeface="Segoe UI"/>
                          <a:cs typeface="Calibri"/>
                          <a:hlinkClick r:id="rId11"/>
                        </a:rPr>
                        <a:t> </a:t>
                      </a:r>
                      <a:r>
                        <a:rPr lang="en-US" sz="1400" u="sng" baseline="0" dirty="0">
                          <a:solidFill>
                            <a:srgbClr val="049AF9"/>
                          </a:solidFill>
                          <a:uFill>
                            <a:solidFill>
                              <a:schemeClr val="accent2"/>
                            </a:solidFill>
                          </a:uFill>
                          <a:latin typeface="Segoe UI"/>
                          <a:cs typeface="Calibri"/>
                          <a:hlinkClick r:id="rId11"/>
                        </a:rPr>
                        <a:t>for</a:t>
                      </a:r>
                      <a:r>
                        <a:rPr lang="en-US" sz="1400" u="sng" spc="-30" baseline="0" dirty="0">
                          <a:solidFill>
                            <a:srgbClr val="049AF9"/>
                          </a:solidFill>
                          <a:uFill>
                            <a:solidFill>
                              <a:schemeClr val="accent2"/>
                            </a:solidFill>
                          </a:uFill>
                          <a:latin typeface="Segoe UI"/>
                          <a:cs typeface="Calibri"/>
                          <a:hlinkClick r:id="rId11"/>
                        </a:rPr>
                        <a:t> </a:t>
                      </a:r>
                      <a:r>
                        <a:rPr lang="en-US" sz="1400" u="sng" spc="-10" baseline="0" dirty="0">
                          <a:solidFill>
                            <a:srgbClr val="049AF9"/>
                          </a:solidFill>
                          <a:uFill>
                            <a:solidFill>
                              <a:schemeClr val="accent2"/>
                            </a:solidFill>
                          </a:uFill>
                          <a:latin typeface="Segoe UI"/>
                          <a:cs typeface="Calibri"/>
                          <a:hlinkClick r:id="rId11"/>
                        </a:rPr>
                        <a:t>Reducing</a:t>
                      </a:r>
                      <a:r>
                        <a:rPr lang="en-US" sz="1400" u="sng" spc="-65" baseline="0" dirty="0">
                          <a:solidFill>
                            <a:srgbClr val="049AF9"/>
                          </a:solidFill>
                          <a:uFill>
                            <a:solidFill>
                              <a:schemeClr val="accent2"/>
                            </a:solidFill>
                          </a:uFill>
                          <a:latin typeface="Segoe UI"/>
                          <a:cs typeface="Calibri"/>
                          <a:hlinkClick r:id="rId11"/>
                        </a:rPr>
                        <a:t> </a:t>
                      </a:r>
                      <a:r>
                        <a:rPr lang="en-US" sz="1400" u="sng" baseline="0" dirty="0">
                          <a:solidFill>
                            <a:srgbClr val="049AF9"/>
                          </a:solidFill>
                          <a:uFill>
                            <a:solidFill>
                              <a:schemeClr val="accent2"/>
                            </a:solidFill>
                          </a:uFill>
                          <a:latin typeface="Segoe UI"/>
                          <a:cs typeface="Calibri"/>
                          <a:hlinkClick r:id="rId11"/>
                        </a:rPr>
                        <a:t>Access</a:t>
                      </a:r>
                      <a:r>
                        <a:rPr lang="en-US" sz="1400" u="sng" spc="-25" baseline="0" dirty="0">
                          <a:solidFill>
                            <a:srgbClr val="049AF9"/>
                          </a:solidFill>
                          <a:uFill>
                            <a:solidFill>
                              <a:schemeClr val="accent2"/>
                            </a:solidFill>
                          </a:uFill>
                          <a:latin typeface="Segoe UI"/>
                          <a:cs typeface="Calibri"/>
                          <a:hlinkClick r:id="rId11"/>
                        </a:rPr>
                        <a:t> </a:t>
                      </a:r>
                      <a:r>
                        <a:rPr lang="en-US" sz="1400" u="sng" baseline="0" dirty="0">
                          <a:solidFill>
                            <a:srgbClr val="049AF9"/>
                          </a:solidFill>
                          <a:uFill>
                            <a:solidFill>
                              <a:schemeClr val="accent2"/>
                            </a:solidFill>
                          </a:uFill>
                          <a:latin typeface="Segoe UI"/>
                          <a:cs typeface="Calibri"/>
                          <a:hlinkClick r:id="rId11"/>
                        </a:rPr>
                        <a:t>to</a:t>
                      </a:r>
                      <a:r>
                        <a:rPr lang="en-US" sz="1400" u="sng" spc="-50" baseline="0" dirty="0">
                          <a:solidFill>
                            <a:srgbClr val="049AF9"/>
                          </a:solidFill>
                          <a:uFill>
                            <a:solidFill>
                              <a:schemeClr val="accent2"/>
                            </a:solidFill>
                          </a:uFill>
                          <a:latin typeface="Segoe UI"/>
                          <a:cs typeface="Calibri"/>
                          <a:hlinkClick r:id="rId11"/>
                        </a:rPr>
                        <a:t> </a:t>
                      </a:r>
                      <a:r>
                        <a:rPr lang="en-US" sz="1400" u="sng" baseline="0" dirty="0">
                          <a:solidFill>
                            <a:srgbClr val="049AF9"/>
                          </a:solidFill>
                          <a:uFill>
                            <a:solidFill>
                              <a:schemeClr val="accent2"/>
                            </a:solidFill>
                          </a:uFill>
                          <a:latin typeface="Segoe UI"/>
                          <a:cs typeface="Calibri"/>
                          <a:hlinkClick r:id="rId11"/>
                        </a:rPr>
                        <a:t>Lethal</a:t>
                      </a:r>
                      <a:r>
                        <a:rPr lang="en-US" sz="1400" u="sng" spc="-50" baseline="0" dirty="0">
                          <a:solidFill>
                            <a:srgbClr val="049AF9"/>
                          </a:solidFill>
                          <a:uFill>
                            <a:solidFill>
                              <a:schemeClr val="accent2"/>
                            </a:solidFill>
                          </a:uFill>
                          <a:latin typeface="Segoe UI"/>
                          <a:cs typeface="Calibri"/>
                          <a:hlinkClick r:id="rId11"/>
                        </a:rPr>
                        <a:t> </a:t>
                      </a:r>
                      <a:r>
                        <a:rPr lang="en-US" sz="1400" u="sng" spc="-10" baseline="0" dirty="0">
                          <a:solidFill>
                            <a:srgbClr val="049AF9"/>
                          </a:solidFill>
                          <a:uFill>
                            <a:solidFill>
                              <a:schemeClr val="accent2"/>
                            </a:solidFill>
                          </a:uFill>
                          <a:latin typeface="Segoe UI"/>
                          <a:cs typeface="Calibri"/>
                          <a:hlinkClick r:id="rId11"/>
                        </a:rPr>
                        <a:t>Means</a:t>
                      </a:r>
                      <a:endParaRPr lang="en-US" sz="1400" baseline="0" dirty="0">
                        <a:uFill>
                          <a:solidFill>
                            <a:schemeClr val="accent2"/>
                          </a:solidFill>
                        </a:uFill>
                        <a:latin typeface="Segoe UI"/>
                        <a:cs typeface="Calibri"/>
                      </a:endParaRPr>
                    </a:p>
                  </a:txBody>
                  <a:tcPr marL="0" marR="0"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35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259698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94224-9AE2-5F4C-D279-8BBC04F34A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63C51D-B347-A0D8-65D4-1FC340395A9A}"/>
              </a:ext>
            </a:extLst>
          </p:cNvPr>
          <p:cNvSpPr>
            <a:spLocks noGrp="1"/>
          </p:cNvSpPr>
          <p:nvPr>
            <p:ph type="title"/>
          </p:nvPr>
        </p:nvSpPr>
        <p:spPr>
          <a:xfrm>
            <a:off x="836892" y="362774"/>
            <a:ext cx="10515600" cy="1325563"/>
          </a:xfrm>
        </p:spPr>
        <p:txBody>
          <a:bodyPr/>
          <a:lstStyle/>
          <a:p>
            <a:r>
              <a:rPr lang="en-US" sz="4400" b="1" dirty="0">
                <a:solidFill>
                  <a:schemeClr val="bg1"/>
                </a:solidFill>
                <a:latin typeface="Franklin Gothic Medium" panose="020B0603020102020204" pitchFamily="34" charset="0"/>
                <a:cs typeface="Segoe UI"/>
              </a:rPr>
              <a:t>Responsibilities: Commanding Officers</a:t>
            </a:r>
            <a:endParaRPr lang="en-US" b="1" dirty="0">
              <a:solidFill>
                <a:schemeClr val="bg1"/>
              </a:solidFill>
              <a:latin typeface="Franklin Gothic Medium" panose="020B0603020102020204" pitchFamily="34" charset="0"/>
              <a:cs typeface="Segoe UI"/>
            </a:endParaRPr>
          </a:p>
        </p:txBody>
      </p:sp>
      <p:sp>
        <p:nvSpPr>
          <p:cNvPr id="6" name="Rectangle 5">
            <a:extLst>
              <a:ext uri="{FF2B5EF4-FFF2-40B4-BE49-F238E27FC236}">
                <a16:creationId xmlns:a16="http://schemas.microsoft.com/office/drawing/2014/main" id="{684E446A-21CD-FF14-EC53-FEF0A9598678}"/>
              </a:ext>
            </a:extLst>
          </p:cNvPr>
          <p:cNvSpPr/>
          <p:nvPr/>
        </p:nvSpPr>
        <p:spPr>
          <a:xfrm>
            <a:off x="548640" y="5284344"/>
            <a:ext cx="11109959" cy="68969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1">
            <a:extLst>
              <a:ext uri="{FF2B5EF4-FFF2-40B4-BE49-F238E27FC236}">
                <a16:creationId xmlns:a16="http://schemas.microsoft.com/office/drawing/2014/main" id="{BEBFA9C9-5A60-1FDD-612E-69B628ED769E}"/>
              </a:ext>
            </a:extLst>
          </p:cNvPr>
          <p:cNvSpPr>
            <a:spLocks noGrp="1"/>
          </p:cNvSpPr>
          <p:nvPr>
            <p:ph idx="1"/>
          </p:nvPr>
        </p:nvSpPr>
        <p:spPr>
          <a:xfrm>
            <a:off x="543415" y="1614668"/>
            <a:ext cx="10733014" cy="3501570"/>
          </a:xfrm>
        </p:spPr>
        <p:txBody>
          <a:bodyPr vert="horz" lIns="91440" tIns="45720" rIns="91440" bIns="45720" rtlCol="0" anchor="t">
            <a:noAutofit/>
          </a:bodyPr>
          <a:lstStyle/>
          <a:p>
            <a:pPr marL="285750" indent="-285750">
              <a:lnSpc>
                <a:spcPts val="1960"/>
              </a:lnSpc>
              <a:spcBef>
                <a:spcPts val="0"/>
              </a:spcBef>
              <a:spcAft>
                <a:spcPts val="900"/>
              </a:spcAft>
              <a:buSzPct val="70000"/>
              <a:buFont typeface="System Font Regular"/>
              <a:buChar char="►"/>
            </a:pPr>
            <a:r>
              <a:rPr lang="en-US" sz="1600" b="0" kern="0" spc="20" dirty="0">
                <a:effectLst/>
                <a:latin typeface="Segoe UI"/>
                <a:ea typeface="Times New Roman" panose="02020603050405020304" pitchFamily="18" charset="0"/>
                <a:cs typeface="Times New Roman"/>
              </a:rPr>
              <a:t>Foster a command climate that supports and promotes psychological health </a:t>
            </a:r>
            <a:r>
              <a:rPr lang="en-US" sz="1600" b="0" kern="0" spc="20" dirty="0">
                <a:solidFill>
                  <a:srgbClr val="022A3A"/>
                </a:solidFill>
                <a:effectLst/>
                <a:latin typeface="Segoe UI"/>
                <a:ea typeface="Times New Roman" panose="02020603050405020304" pitchFamily="18" charset="0"/>
                <a:cs typeface="Times New Roman"/>
              </a:rPr>
              <a:t>and</a:t>
            </a:r>
            <a:r>
              <a:rPr lang="en-US" sz="1600" b="0" kern="0" spc="20" dirty="0">
                <a:effectLst/>
                <a:latin typeface="Segoe UI"/>
                <a:ea typeface="Times New Roman" panose="02020603050405020304" pitchFamily="18" charset="0"/>
                <a:cs typeface="Times New Roman"/>
              </a:rPr>
              <a:t> overall wellness, and communicates regular messages </a:t>
            </a:r>
            <a:r>
              <a:rPr lang="en-US" sz="1600" kern="0" spc="20" dirty="0">
                <a:latin typeface="Segoe UI"/>
                <a:ea typeface="Times New Roman" panose="02020603050405020304" pitchFamily="18" charset="0"/>
                <a:cs typeface="Times New Roman"/>
              </a:rPr>
              <a:t>to promote</a:t>
            </a:r>
            <a:r>
              <a:rPr lang="en-US" sz="1600" b="0" kern="0" spc="20" dirty="0">
                <a:effectLst/>
                <a:latin typeface="Segoe UI"/>
                <a:ea typeface="Times New Roman" panose="02020603050405020304" pitchFamily="18" charset="0"/>
                <a:cs typeface="Times New Roman"/>
              </a:rPr>
              <a:t> available resources</a:t>
            </a:r>
            <a:endParaRPr lang="en-US" sz="1600" spc="20" dirty="0">
              <a:ea typeface="Calibri" panose="020F0502020204030204"/>
              <a:cs typeface="Calibri" panose="020F0502020204030204"/>
            </a:endParaRPr>
          </a:p>
          <a:p>
            <a:pPr marL="285750" indent="-285750">
              <a:lnSpc>
                <a:spcPts val="1960"/>
              </a:lnSpc>
              <a:spcBef>
                <a:spcPts val="0"/>
              </a:spcBef>
              <a:spcAft>
                <a:spcPts val="900"/>
              </a:spcAft>
              <a:buSzPct val="70000"/>
              <a:buFont typeface="System Font Regular"/>
              <a:buChar char="►"/>
            </a:pPr>
            <a:r>
              <a:rPr lang="en-US" sz="1600" b="0" kern="100" spc="20" dirty="0">
                <a:effectLst/>
                <a:latin typeface="Segoe UI"/>
                <a:ea typeface="Aptos" panose="020B0004020202020204" pitchFamily="34" charset="0"/>
                <a:cs typeface="Times New Roman"/>
              </a:rPr>
              <a:t>Establish and maintain an effective suicide prevention program consistent with OPNAVINST 1720.4B</a:t>
            </a:r>
          </a:p>
          <a:p>
            <a:pPr marL="285750" indent="-285750">
              <a:lnSpc>
                <a:spcPts val="1960"/>
              </a:lnSpc>
              <a:spcBef>
                <a:spcPts val="0"/>
              </a:spcBef>
              <a:spcAft>
                <a:spcPts val="900"/>
              </a:spcAft>
              <a:buSzPct val="70000"/>
              <a:buFont typeface="System Font Regular"/>
              <a:buChar char="►"/>
            </a:pPr>
            <a:r>
              <a:rPr lang="en-US" sz="1600" b="0" kern="100" spc="20" dirty="0">
                <a:effectLst/>
                <a:latin typeface="Segoe UI"/>
                <a:ea typeface="Aptos" panose="020B0004020202020204" pitchFamily="34" charset="0"/>
                <a:cs typeface="Times New Roman"/>
              </a:rPr>
              <a:t>Designate an SPC in writing (inspection item) who demonstrates trustworthiness, maturity and is an advocate for help seeking</a:t>
            </a:r>
            <a:endParaRPr lang="en-US" sz="1600" kern="100" spc="20" dirty="0">
              <a:latin typeface="Segoe UI"/>
              <a:ea typeface="Aptos" panose="020B0004020202020204" pitchFamily="34" charset="0"/>
              <a:cs typeface="Times New Roman"/>
            </a:endParaRPr>
          </a:p>
          <a:p>
            <a:pPr marL="285750" indent="-285750">
              <a:lnSpc>
                <a:spcPts val="1960"/>
              </a:lnSpc>
              <a:spcBef>
                <a:spcPts val="0"/>
              </a:spcBef>
              <a:spcAft>
                <a:spcPts val="900"/>
              </a:spcAft>
              <a:buSzPct val="70000"/>
              <a:buFont typeface="System Font Regular"/>
              <a:buChar char="►"/>
            </a:pPr>
            <a:r>
              <a:rPr lang="en-US" sz="1600" b="0" kern="100" spc="20" dirty="0">
                <a:effectLst/>
                <a:latin typeface="Segoe UI"/>
                <a:ea typeface="Aptos" panose="020B0004020202020204" pitchFamily="34" charset="0"/>
                <a:cs typeface="Times New Roman"/>
              </a:rPr>
              <a:t>Work with SPC/key personnel to develop a written crisis response plan (test annually at minimum)</a:t>
            </a:r>
            <a:endParaRPr lang="en-US" sz="1600" spc="20" dirty="0"/>
          </a:p>
          <a:p>
            <a:pPr marL="285750" indent="-285750">
              <a:lnSpc>
                <a:spcPts val="1960"/>
              </a:lnSpc>
              <a:spcBef>
                <a:spcPts val="0"/>
              </a:spcBef>
              <a:spcAft>
                <a:spcPts val="900"/>
              </a:spcAft>
              <a:buSzPct val="70000"/>
              <a:buFont typeface="System Font Regular"/>
              <a:buChar char="►"/>
            </a:pPr>
            <a:r>
              <a:rPr lang="en-US" sz="1600" b="0" kern="100" spc="20" dirty="0">
                <a:effectLst/>
                <a:latin typeface="Segoe UI"/>
                <a:ea typeface="Aptos" panose="020B0004020202020204" pitchFamily="34" charset="0"/>
                <a:cs typeface="Times New Roman"/>
              </a:rPr>
              <a:t>Ensure command notifies SPC when Sailor exhibits SRB</a:t>
            </a:r>
          </a:p>
          <a:p>
            <a:pPr marL="285750" indent="-285750">
              <a:lnSpc>
                <a:spcPts val="1960"/>
              </a:lnSpc>
              <a:spcBef>
                <a:spcPts val="0"/>
              </a:spcBef>
              <a:spcAft>
                <a:spcPts val="900"/>
              </a:spcAft>
              <a:buSzPct val="70000"/>
              <a:buFont typeface="System Font Regular"/>
              <a:buChar char="►"/>
            </a:pPr>
            <a:r>
              <a:rPr lang="en-US" sz="1600" b="0" kern="100" spc="20" dirty="0">
                <a:effectLst/>
                <a:latin typeface="Segoe UI"/>
                <a:ea typeface="Aptos" panose="020B0004020202020204" pitchFamily="34" charset="0"/>
                <a:cs typeface="Times New Roman"/>
              </a:rPr>
              <a:t>Establish lethal means safety measures and be familiar with procedures for emergent mental health evaluations, command directed evaluations and communications with providers</a:t>
            </a:r>
          </a:p>
          <a:p>
            <a:pPr marL="285750" indent="-285750">
              <a:lnSpc>
                <a:spcPts val="1960"/>
              </a:lnSpc>
              <a:spcBef>
                <a:spcPts val="0"/>
              </a:spcBef>
              <a:spcAft>
                <a:spcPts val="900"/>
              </a:spcAft>
              <a:buSzPct val="70000"/>
              <a:buFont typeface="System Font Regular"/>
              <a:buChar char="►"/>
            </a:pPr>
            <a:r>
              <a:rPr lang="en-US" sz="1600" b="0" kern="100" spc="20" dirty="0">
                <a:effectLst/>
                <a:latin typeface="Segoe UI"/>
                <a:ea typeface="Aptos" panose="020B0004020202020204" pitchFamily="34" charset="0"/>
                <a:cs typeface="Times New Roman"/>
              </a:rPr>
              <a:t>In the event of a suicide, complete the Dept. of Defense Suicide Event Report (</a:t>
            </a:r>
            <a:r>
              <a:rPr lang="en-US" sz="1600" b="0" kern="100" spc="20" dirty="0" err="1">
                <a:effectLst/>
                <a:latin typeface="Segoe UI"/>
                <a:ea typeface="Aptos" panose="020B0004020202020204" pitchFamily="34" charset="0"/>
                <a:cs typeface="Times New Roman"/>
              </a:rPr>
              <a:t>DoDSER</a:t>
            </a:r>
            <a:r>
              <a:rPr lang="en-US" sz="1600" b="0" kern="100" spc="20" dirty="0">
                <a:effectLst/>
                <a:latin typeface="Segoe UI"/>
                <a:ea typeface="Aptos" panose="020B0004020202020204" pitchFamily="34" charset="0"/>
                <a:cs typeface="Times New Roman"/>
              </a:rPr>
              <a:t>) within 60 days of notification from OPNAV N170B</a:t>
            </a:r>
          </a:p>
        </p:txBody>
      </p:sp>
      <p:sp>
        <p:nvSpPr>
          <p:cNvPr id="8" name="TextBox 7">
            <a:extLst>
              <a:ext uri="{FF2B5EF4-FFF2-40B4-BE49-F238E27FC236}">
                <a16:creationId xmlns:a16="http://schemas.microsoft.com/office/drawing/2014/main" id="{BCC194CE-C507-CADD-37B3-558FBA86AB7E}"/>
              </a:ext>
            </a:extLst>
          </p:cNvPr>
          <p:cNvSpPr txBox="1"/>
          <p:nvPr/>
        </p:nvSpPr>
        <p:spPr>
          <a:xfrm>
            <a:off x="914401" y="5331425"/>
            <a:ext cx="10393680" cy="615553"/>
          </a:xfrm>
          <a:prstGeom prst="rect">
            <a:avLst/>
          </a:prstGeom>
          <a:noFill/>
        </p:spPr>
        <p:txBody>
          <a:bodyPr wrap="square">
            <a:spAutoFit/>
          </a:bodyPr>
          <a:lstStyle/>
          <a:p>
            <a:pPr marL="0" indent="0" algn="ctr">
              <a:buNone/>
            </a:pPr>
            <a:r>
              <a:rPr lang="en-US" sz="1700" b="1" i="1" spc="20">
                <a:latin typeface="Segoe UI"/>
                <a:cs typeface="Arial"/>
              </a:rPr>
              <a:t>Every leader has a responsibility to foster a command climate that encourages Sailors </a:t>
            </a:r>
          </a:p>
          <a:p>
            <a:pPr marL="0" indent="0" algn="ctr">
              <a:buNone/>
            </a:pPr>
            <a:r>
              <a:rPr lang="en-US" sz="1700" b="1" i="1" spc="20">
                <a:latin typeface="Segoe UI"/>
                <a:cs typeface="Arial"/>
              </a:rPr>
              <a:t>to seek help, receive help and be welcomed back to the unit.</a:t>
            </a:r>
            <a:endParaRPr lang="en-US" sz="1700" spc="20">
              <a:latin typeface="Segoe UI"/>
              <a:cs typeface="Arial"/>
            </a:endParaRPr>
          </a:p>
        </p:txBody>
      </p:sp>
    </p:spTree>
    <p:extLst>
      <p:ext uri="{BB962C8B-B14F-4D97-AF65-F5344CB8AC3E}">
        <p14:creationId xmlns:p14="http://schemas.microsoft.com/office/powerpoint/2010/main" val="318057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7E44-B528-8ADB-615A-6327FC6CE3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27C8F4-EC59-1E17-9FF5-AC4B8E11B56D}"/>
              </a:ext>
            </a:extLst>
          </p:cNvPr>
          <p:cNvSpPr>
            <a:spLocks noGrp="1"/>
          </p:cNvSpPr>
          <p:nvPr>
            <p:ph type="title"/>
          </p:nvPr>
        </p:nvSpPr>
        <p:spPr>
          <a:xfrm>
            <a:off x="827183" y="365188"/>
            <a:ext cx="10515600" cy="1325563"/>
          </a:xfrm>
        </p:spPr>
        <p:txBody>
          <a:bodyPr/>
          <a:lstStyle/>
          <a:p>
            <a:r>
              <a:rPr lang="en-US" sz="4400" b="1">
                <a:solidFill>
                  <a:schemeClr val="bg1"/>
                </a:solidFill>
                <a:latin typeface="Franklin Gothic Medium" panose="020B0603020102020204" pitchFamily="34" charset="0"/>
                <a:cs typeface="Segoe UI"/>
              </a:rPr>
              <a:t>Responsibilities: SPCs</a:t>
            </a:r>
            <a:endParaRPr lang="en-US" b="1">
              <a:solidFill>
                <a:schemeClr val="bg1"/>
              </a:solidFill>
              <a:latin typeface="Franklin Gothic Medium" panose="020B0603020102020204" pitchFamily="34" charset="0"/>
              <a:cs typeface="Segoe UI"/>
            </a:endParaRPr>
          </a:p>
        </p:txBody>
      </p:sp>
      <p:sp>
        <p:nvSpPr>
          <p:cNvPr id="6" name="Content Placeholder 1">
            <a:extLst>
              <a:ext uri="{FF2B5EF4-FFF2-40B4-BE49-F238E27FC236}">
                <a16:creationId xmlns:a16="http://schemas.microsoft.com/office/drawing/2014/main" id="{461DB782-32BD-0022-EE94-57EF8664B2FC}"/>
              </a:ext>
            </a:extLst>
          </p:cNvPr>
          <p:cNvSpPr>
            <a:spLocks noGrp="1"/>
          </p:cNvSpPr>
          <p:nvPr>
            <p:ph idx="1"/>
          </p:nvPr>
        </p:nvSpPr>
        <p:spPr>
          <a:xfrm>
            <a:off x="372674" y="2312706"/>
            <a:ext cx="10802390" cy="4351338"/>
          </a:xfrm>
        </p:spPr>
        <p:txBody>
          <a:bodyPr vert="horz" lIns="91440" tIns="45720" rIns="91440" bIns="45720" rtlCol="0" anchor="t">
            <a:normAutofit fontScale="25000" lnSpcReduction="20000"/>
          </a:bodyPr>
          <a:lstStyle/>
          <a:p>
            <a:pPr marL="749300" marR="281940" indent="-317500">
              <a:lnSpc>
                <a:spcPts val="2020"/>
              </a:lnSpc>
              <a:spcBef>
                <a:spcPts val="0"/>
              </a:spcBef>
              <a:spcAft>
                <a:spcPts val="900"/>
              </a:spcAft>
              <a:buSzPct val="80000"/>
              <a:buFont typeface="System Font Regular"/>
              <a:buChar char="►"/>
            </a:pPr>
            <a:r>
              <a:rPr lang="en-US" sz="6400" b="0" spc="10">
                <a:latin typeface="Segoe UI"/>
                <a:cs typeface="Arial"/>
              </a:rPr>
              <a:t>Be thoroughly familiar with OPNAVINST 1720.4B requirements, serve as an adviser to the command and meet with/brief Triad no less than twice per year.</a:t>
            </a:r>
            <a:endParaRPr lang="en-US" sz="6400" spc="10">
              <a:latin typeface="Segoe UI"/>
              <a:cs typeface="Arial"/>
            </a:endParaRPr>
          </a:p>
          <a:p>
            <a:pPr marL="749300" marR="357505" indent="-317500">
              <a:lnSpc>
                <a:spcPts val="2020"/>
              </a:lnSpc>
              <a:spcBef>
                <a:spcPts val="0"/>
              </a:spcBef>
              <a:spcAft>
                <a:spcPts val="900"/>
              </a:spcAft>
              <a:buSzPct val="80000"/>
              <a:buFont typeface="System Font Regular"/>
              <a:buChar char="►"/>
            </a:pPr>
            <a:r>
              <a:rPr lang="en-US" sz="6400" b="0" spc="10">
                <a:latin typeface="Segoe UI"/>
                <a:cs typeface="Arial"/>
              </a:rPr>
              <a:t>Ensure educational materials, resources and leadership messages are accessible throughout command.</a:t>
            </a:r>
            <a:endParaRPr lang="en-US" sz="6400" spc="10">
              <a:latin typeface="Segoe UI"/>
              <a:cs typeface="Arial"/>
            </a:endParaRPr>
          </a:p>
          <a:p>
            <a:pPr marL="749300" marR="133985" indent="-317500">
              <a:lnSpc>
                <a:spcPts val="2020"/>
              </a:lnSpc>
              <a:spcBef>
                <a:spcPts val="0"/>
              </a:spcBef>
              <a:spcAft>
                <a:spcPts val="900"/>
              </a:spcAft>
              <a:buSzPct val="80000"/>
              <a:buFont typeface="System Font Regular"/>
              <a:buChar char="►"/>
            </a:pPr>
            <a:r>
              <a:rPr lang="en-US" sz="6400" b="0" spc="10">
                <a:latin typeface="Segoe UI"/>
                <a:cs typeface="Arial"/>
              </a:rPr>
              <a:t>Schedule and announce suicide prevention training and be prepared, as needed, to conduct training (ensure the facilitator has the most up-to-date materials and requirements).</a:t>
            </a:r>
            <a:endParaRPr lang="en-US" sz="6400" spc="10">
              <a:latin typeface="Segoe UI"/>
              <a:cs typeface="Arial"/>
            </a:endParaRPr>
          </a:p>
          <a:p>
            <a:pPr marL="749300" marR="77470" indent="-317500">
              <a:lnSpc>
                <a:spcPts val="2020"/>
              </a:lnSpc>
              <a:spcBef>
                <a:spcPts val="0"/>
              </a:spcBef>
              <a:spcAft>
                <a:spcPts val="900"/>
              </a:spcAft>
              <a:buSzPct val="80000"/>
              <a:buFont typeface="System Font Regular"/>
              <a:buChar char="►"/>
            </a:pPr>
            <a:r>
              <a:rPr lang="en-US" sz="6400" b="0" spc="10">
                <a:latin typeface="Segoe UI"/>
                <a:cs typeface="Arial"/>
              </a:rPr>
              <a:t>Ensure the crisis response plan is current and tailored to each command’s unique characteristics. Crisis plan must include lethal means plan, local resources, procedures for safely transporting an immediate-risk person, procedures for responding to concerning social media content and assisting a distressed caller.</a:t>
            </a:r>
            <a:endParaRPr lang="en-US" sz="6400" spc="10">
              <a:latin typeface="Segoe UI"/>
              <a:cs typeface="Arial"/>
            </a:endParaRPr>
          </a:p>
          <a:p>
            <a:pPr marL="749300" indent="-317500">
              <a:lnSpc>
                <a:spcPts val="2020"/>
              </a:lnSpc>
              <a:spcBef>
                <a:spcPts val="0"/>
              </a:spcBef>
              <a:spcAft>
                <a:spcPts val="900"/>
              </a:spcAft>
              <a:buSzPct val="80000"/>
              <a:buFont typeface="System Font Regular"/>
              <a:buChar char="►"/>
            </a:pPr>
            <a:r>
              <a:rPr lang="en-US" sz="6400" b="0" spc="10">
                <a:latin typeface="Segoe UI"/>
                <a:cs typeface="Arial"/>
              </a:rPr>
              <a:t>Be familiar with and execute SAIL, DoDSER and other reporting procedures as specified </a:t>
            </a:r>
            <a:r>
              <a:rPr lang="en-US" sz="6400" spc="10">
                <a:latin typeface="Segoe UI"/>
                <a:cs typeface="Arial"/>
              </a:rPr>
              <a:t>in OPNAVINST</a:t>
            </a:r>
            <a:r>
              <a:rPr lang="en-US" sz="6400" b="0" spc="10">
                <a:latin typeface="Segoe UI"/>
                <a:cs typeface="Arial"/>
              </a:rPr>
              <a:t> 1720.4B. Establish relationship with medical DoDSER POC.</a:t>
            </a:r>
            <a:endParaRPr lang="en-US" sz="6400" spc="10">
              <a:latin typeface="Segoe UI"/>
              <a:cs typeface="Arial"/>
            </a:endParaRPr>
          </a:p>
          <a:p>
            <a:pPr marL="749300" marR="5080" indent="-317500">
              <a:lnSpc>
                <a:spcPts val="2020"/>
              </a:lnSpc>
              <a:spcBef>
                <a:spcPts val="0"/>
              </a:spcBef>
              <a:spcAft>
                <a:spcPts val="900"/>
              </a:spcAft>
              <a:buSzPct val="80000"/>
              <a:buFont typeface="System Font Regular"/>
              <a:buChar char="►"/>
            </a:pPr>
            <a:r>
              <a:rPr lang="en-US" sz="6400" spc="10">
                <a:latin typeface="Segoe UI"/>
                <a:cs typeface="Arial"/>
              </a:rPr>
              <a:t>Collaborate with</a:t>
            </a:r>
            <a:r>
              <a:rPr lang="en-US" sz="6400" b="0" spc="10">
                <a:latin typeface="Segoe UI"/>
                <a:cs typeface="Arial"/>
              </a:rPr>
              <a:t> other SPCs and program managers </a:t>
            </a:r>
            <a:r>
              <a:rPr lang="en-US" sz="6400" spc="10">
                <a:latin typeface="Segoe UI"/>
                <a:cs typeface="Arial"/>
              </a:rPr>
              <a:t>(UPCs</a:t>
            </a:r>
            <a:r>
              <a:rPr lang="en-US" sz="6400" b="0" spc="10">
                <a:latin typeface="Segoe UI"/>
                <a:cs typeface="Arial"/>
              </a:rPr>
              <a:t>, DAPAs, CFLs, etc</a:t>
            </a:r>
            <a:r>
              <a:rPr lang="en-US" sz="6400" spc="10">
                <a:latin typeface="Segoe UI"/>
                <a:cs typeface="Arial"/>
              </a:rPr>
              <a:t>.),</a:t>
            </a:r>
            <a:r>
              <a:rPr lang="en-US" sz="6400" b="0" spc="10">
                <a:latin typeface="Segoe UI"/>
                <a:cs typeface="Arial"/>
              </a:rPr>
              <a:t> be a member of the Command Resilience Team and meet quarterly per OPNAVINST 5354.1G and NAVADMIN 222/19 tailor OPNAV N170B resources to command efforts.</a:t>
            </a:r>
            <a:endParaRPr lang="en-US" sz="6400" spc="10">
              <a:latin typeface="Segoe UI"/>
              <a:cs typeface="Arial"/>
            </a:endParaRPr>
          </a:p>
          <a:p>
            <a:pPr>
              <a:lnSpc>
                <a:spcPts val="2020"/>
              </a:lnSpc>
            </a:pPr>
            <a:endParaRPr lang="en-US" spc="10"/>
          </a:p>
        </p:txBody>
      </p:sp>
      <p:sp>
        <p:nvSpPr>
          <p:cNvPr id="7" name="TextBox 6">
            <a:extLst>
              <a:ext uri="{FF2B5EF4-FFF2-40B4-BE49-F238E27FC236}">
                <a16:creationId xmlns:a16="http://schemas.microsoft.com/office/drawing/2014/main" id="{DA3AFBCD-6E30-0D84-2DA0-DD049108C2A4}"/>
              </a:ext>
            </a:extLst>
          </p:cNvPr>
          <p:cNvSpPr txBox="1"/>
          <p:nvPr/>
        </p:nvSpPr>
        <p:spPr>
          <a:xfrm>
            <a:off x="563034" y="1621187"/>
            <a:ext cx="11002433" cy="646331"/>
          </a:xfrm>
          <a:prstGeom prst="rect">
            <a:avLst/>
          </a:prstGeom>
          <a:noFill/>
        </p:spPr>
        <p:txBody>
          <a:bodyPr wrap="square">
            <a:spAutoFit/>
          </a:bodyPr>
          <a:lstStyle/>
          <a:p>
            <a:pPr marL="0" marR="131445" indent="0">
              <a:spcBef>
                <a:spcPts val="0"/>
              </a:spcBef>
              <a:spcAft>
                <a:spcPts val="600"/>
              </a:spcAft>
              <a:buNone/>
            </a:pPr>
            <a:r>
              <a:rPr lang="en-US" sz="1800" b="1" spc="20">
                <a:latin typeface="Segoe UI"/>
                <a:cs typeface="Segoe UI"/>
              </a:rPr>
              <a:t>SPCs must receive required training as established by OPNAV N170B within 90 days of designation by their commanding officer in writing. SPCs will:</a:t>
            </a:r>
          </a:p>
        </p:txBody>
      </p:sp>
      <p:sp>
        <p:nvSpPr>
          <p:cNvPr id="2" name="Rectangle 1">
            <a:extLst>
              <a:ext uri="{FF2B5EF4-FFF2-40B4-BE49-F238E27FC236}">
                <a16:creationId xmlns:a16="http://schemas.microsoft.com/office/drawing/2014/main" id="{7B8CEEE5-6F58-15C2-57F2-B6149870F468}"/>
              </a:ext>
            </a:extLst>
          </p:cNvPr>
          <p:cNvSpPr/>
          <p:nvPr/>
        </p:nvSpPr>
        <p:spPr>
          <a:xfrm>
            <a:off x="1129" y="1712407"/>
            <a:ext cx="123986" cy="6157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662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14559D5-1B0B-88FD-A776-4FF6850E164B}"/>
              </a:ext>
            </a:extLst>
          </p:cNvPr>
          <p:cNvSpPr txBox="1">
            <a:spLocks/>
          </p:cNvSpPr>
          <p:nvPr/>
        </p:nvSpPr>
        <p:spPr>
          <a:xfrm>
            <a:off x="838200" y="365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Franklin Gothic Medium" panose="020B0603020102020204" pitchFamily="34" charset="0"/>
                <a:cs typeface="Segoe UI"/>
              </a:rPr>
              <a:t>R</a:t>
            </a:r>
            <a:r>
              <a:rPr lang="en-US" b="1">
                <a:solidFill>
                  <a:schemeClr val="bg1"/>
                </a:solidFill>
                <a:latin typeface="Franklin Gothic Medium" panose="020B0603020102020204" pitchFamily="34" charset="0"/>
                <a:ea typeface="Calibri Light"/>
                <a:cs typeface="Calibri Light"/>
              </a:rPr>
              <a:t>esponsibilities</a:t>
            </a:r>
            <a:r>
              <a:rPr lang="fr-FR" b="1">
                <a:solidFill>
                  <a:schemeClr val="bg1"/>
                </a:solidFill>
                <a:latin typeface="Franklin Gothic Medium" panose="020B0603020102020204" pitchFamily="34" charset="0"/>
                <a:cs typeface="Segoe UI"/>
              </a:rPr>
              <a:t>: Echelon 2 &amp; 3 </a:t>
            </a:r>
            <a:r>
              <a:rPr lang="fr-FR" b="1" err="1">
                <a:solidFill>
                  <a:schemeClr val="bg1"/>
                </a:solidFill>
                <a:latin typeface="Franklin Gothic Medium" panose="020B0603020102020204" pitchFamily="34" charset="0"/>
                <a:cs typeface="Segoe UI"/>
              </a:rPr>
              <a:t>SPPMs</a:t>
            </a:r>
            <a:endParaRPr lang="en-US" b="1">
              <a:solidFill>
                <a:schemeClr val="bg1"/>
              </a:solidFill>
              <a:latin typeface="Franklin Gothic Medium" panose="020B0603020102020204" pitchFamily="34" charset="0"/>
              <a:cs typeface="Segoe UI"/>
            </a:endParaRPr>
          </a:p>
        </p:txBody>
      </p:sp>
      <p:sp>
        <p:nvSpPr>
          <p:cNvPr id="8" name="Content Placeholder 2">
            <a:extLst>
              <a:ext uri="{FF2B5EF4-FFF2-40B4-BE49-F238E27FC236}">
                <a16:creationId xmlns:a16="http://schemas.microsoft.com/office/drawing/2014/main" id="{4184901B-239B-8354-5F30-3921AFBD4D7E}"/>
              </a:ext>
            </a:extLst>
          </p:cNvPr>
          <p:cNvSpPr txBox="1">
            <a:spLocks/>
          </p:cNvSpPr>
          <p:nvPr/>
        </p:nvSpPr>
        <p:spPr>
          <a:xfrm>
            <a:off x="732430" y="1855878"/>
            <a:ext cx="10908160" cy="3133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Rectangle 5">
            <a:extLst>
              <a:ext uri="{FF2B5EF4-FFF2-40B4-BE49-F238E27FC236}">
                <a16:creationId xmlns:a16="http://schemas.microsoft.com/office/drawing/2014/main" id="{34ED3AA2-7E74-A37A-971A-90275E32BE0F}"/>
              </a:ext>
            </a:extLst>
          </p:cNvPr>
          <p:cNvSpPr/>
          <p:nvPr/>
        </p:nvSpPr>
        <p:spPr>
          <a:xfrm>
            <a:off x="666428" y="3383493"/>
            <a:ext cx="5393409" cy="2640789"/>
          </a:xfrm>
          <a:prstGeom prst="rect">
            <a:avLst/>
          </a:prstGeom>
          <a:no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BC6334-A3ED-BD77-2B1F-0F769D8239E5}"/>
              </a:ext>
            </a:extLst>
          </p:cNvPr>
          <p:cNvSpPr txBox="1"/>
          <p:nvPr/>
        </p:nvSpPr>
        <p:spPr>
          <a:xfrm>
            <a:off x="550678" y="1640146"/>
            <a:ext cx="11215677" cy="1357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020"/>
              </a:lnSpc>
            </a:pPr>
            <a:r>
              <a:rPr lang="en-US" sz="1600" b="1">
                <a:latin typeface="Segoe UI"/>
                <a:cs typeface="Segoe UI"/>
              </a:rPr>
              <a:t>Echelon 2 and 3 commands must assign an SPPM. SPPMs should be E7 or above, or GS 9 or above, and will provide proactive and consistent suicide prevention program policy guidance and training to subordinate commands. Once a SPPM is assigned, commands must provide the individual’s name and contact information to OPNAV N170B via </a:t>
            </a:r>
          </a:p>
          <a:p>
            <a:pPr>
              <a:lnSpc>
                <a:spcPts val="2020"/>
              </a:lnSpc>
            </a:pPr>
            <a:r>
              <a:rPr lang="en-US" sz="1600" b="1" err="1">
                <a:latin typeface="Segoe UI"/>
                <a:cs typeface="Segoe UI"/>
              </a:rPr>
              <a:t>emailto</a:t>
            </a:r>
            <a:r>
              <a:rPr lang="en-US" sz="1600" b="1">
                <a:latin typeface="Segoe UI"/>
                <a:cs typeface="Segoe UI"/>
              </a:rPr>
              <a:t> </a:t>
            </a:r>
            <a:r>
              <a:rPr lang="en-US" sz="1600" b="1">
                <a:latin typeface="Segoe UI"/>
                <a:cs typeface="Segoe UI"/>
                <a:hlinkClick r:id="rId2">
                  <a:extLst>
                    <a:ext uri="{A12FA001-AC4F-418D-AE19-62706E023703}">
                      <ahyp:hlinkClr xmlns:ahyp="http://schemas.microsoft.com/office/drawing/2018/hyperlinkcolor" val="tx"/>
                    </a:ext>
                  </a:extLst>
                </a:hlinkClick>
              </a:rPr>
              <a:t>suicideprevention@navy.mil</a:t>
            </a:r>
            <a:r>
              <a:rPr lang="en-US" sz="1600" b="1">
                <a:latin typeface="Segoe UI"/>
                <a:cs typeface="Segoe UI"/>
              </a:rPr>
              <a:t> or via telephone at (901) 874-6613. </a:t>
            </a:r>
            <a:endParaRPr lang="en-US" sz="1600">
              <a:latin typeface="Segoe UI"/>
              <a:cs typeface="Segoe UI"/>
            </a:endParaRPr>
          </a:p>
          <a:p>
            <a:pPr>
              <a:lnSpc>
                <a:spcPts val="2020"/>
              </a:lnSpc>
            </a:pPr>
            <a:endParaRPr lang="en-US" sz="1600" b="1">
              <a:latin typeface="Segoe UI"/>
              <a:cs typeface="Arial"/>
            </a:endParaRPr>
          </a:p>
        </p:txBody>
      </p:sp>
      <p:sp>
        <p:nvSpPr>
          <p:cNvPr id="10" name="TextBox 9">
            <a:extLst>
              <a:ext uri="{FF2B5EF4-FFF2-40B4-BE49-F238E27FC236}">
                <a16:creationId xmlns:a16="http://schemas.microsoft.com/office/drawing/2014/main" id="{A5F9B343-1EE5-D0A3-4438-40A68BAC8EBA}"/>
              </a:ext>
            </a:extLst>
          </p:cNvPr>
          <p:cNvSpPr txBox="1"/>
          <p:nvPr/>
        </p:nvSpPr>
        <p:spPr>
          <a:xfrm>
            <a:off x="650929" y="3445630"/>
            <a:ext cx="5470901" cy="2500428"/>
          </a:xfrm>
          <a:prstGeom prst="rect">
            <a:avLst/>
          </a:prstGeom>
          <a:noFill/>
        </p:spPr>
        <p:txBody>
          <a:bodyPr wrap="square">
            <a:spAutoFit/>
          </a:bodyPr>
          <a:lstStyle/>
          <a:p>
            <a:pPr marL="300038" indent="-285750">
              <a:lnSpc>
                <a:spcPts val="1840"/>
              </a:lnSpc>
              <a:spcBef>
                <a:spcPts val="0"/>
              </a:spcBef>
              <a:spcAft>
                <a:spcPts val="900"/>
              </a:spcAft>
              <a:buClr>
                <a:schemeClr val="tx1"/>
              </a:buClr>
              <a:buSzPct val="70000"/>
              <a:buFont typeface="System Font Regular"/>
              <a:buChar char="►"/>
            </a:pPr>
            <a:r>
              <a:rPr lang="en-US" sz="1450" spc="10">
                <a:latin typeface="Segoe UI"/>
                <a:cs typeface="Arial"/>
              </a:rPr>
              <a:t>Receive OPNAV N170F training within 90 days of designation</a:t>
            </a:r>
          </a:p>
          <a:p>
            <a:pPr marL="300038" marR="207645" indent="-285750">
              <a:lnSpc>
                <a:spcPts val="1840"/>
              </a:lnSpc>
              <a:spcBef>
                <a:spcPts val="0"/>
              </a:spcBef>
              <a:spcAft>
                <a:spcPts val="900"/>
              </a:spcAft>
              <a:buClr>
                <a:schemeClr val="tx1"/>
              </a:buClr>
              <a:buSzPct val="70000"/>
              <a:buFont typeface="System Font Regular"/>
              <a:buChar char="►"/>
            </a:pPr>
            <a:r>
              <a:rPr lang="en-US" sz="1450" spc="10">
                <a:latin typeface="Segoe UI"/>
                <a:cs typeface="Arial"/>
              </a:rPr>
              <a:t>Ensure subordinate commands comply with OPNAVINST 1720.4B (go over SP Program Checklist)</a:t>
            </a:r>
          </a:p>
          <a:p>
            <a:pPr marL="300038" marR="97155" indent="-285750">
              <a:lnSpc>
                <a:spcPts val="1840"/>
              </a:lnSpc>
              <a:spcBef>
                <a:spcPts val="0"/>
              </a:spcBef>
              <a:spcAft>
                <a:spcPts val="900"/>
              </a:spcAft>
              <a:buClr>
                <a:schemeClr val="tx1"/>
              </a:buClr>
              <a:buSzPct val="70000"/>
              <a:buFont typeface="System Font Regular"/>
              <a:buChar char="►"/>
            </a:pPr>
            <a:r>
              <a:rPr lang="en-US" sz="1450" spc="10">
                <a:latin typeface="Segoe UI"/>
                <a:cs typeface="Arial"/>
              </a:rPr>
              <a:t>Ensure each subordinate command has an OPNAV-trained SPC and letter of appointment, and maintain a roster of subordinate command SPCs</a:t>
            </a:r>
          </a:p>
          <a:p>
            <a:pPr marL="300038" marR="221615" indent="-285750">
              <a:lnSpc>
                <a:spcPts val="1840"/>
              </a:lnSpc>
              <a:spcBef>
                <a:spcPts val="0"/>
              </a:spcBef>
              <a:spcAft>
                <a:spcPts val="900"/>
              </a:spcAft>
              <a:buClr>
                <a:schemeClr val="tx1"/>
              </a:buClr>
              <a:buSzPct val="70000"/>
              <a:buFont typeface="System Font Regular"/>
              <a:buChar char="►"/>
            </a:pPr>
            <a:r>
              <a:rPr lang="en-US" sz="1450" spc="10">
                <a:latin typeface="Segoe UI"/>
                <a:cs typeface="Arial"/>
              </a:rPr>
              <a:t>Coordinate the revision and development of Navy Suicide Prevention Programs and policies with OPNAV N170B</a:t>
            </a:r>
          </a:p>
        </p:txBody>
      </p:sp>
      <p:sp>
        <p:nvSpPr>
          <p:cNvPr id="11" name="TextBox 10">
            <a:extLst>
              <a:ext uri="{FF2B5EF4-FFF2-40B4-BE49-F238E27FC236}">
                <a16:creationId xmlns:a16="http://schemas.microsoft.com/office/drawing/2014/main" id="{EAC47D79-6CF3-18A1-DD42-96AB65D5037D}"/>
              </a:ext>
            </a:extLst>
          </p:cNvPr>
          <p:cNvSpPr txBox="1"/>
          <p:nvPr/>
        </p:nvSpPr>
        <p:spPr>
          <a:xfrm>
            <a:off x="662551" y="2889321"/>
            <a:ext cx="11138151" cy="338554"/>
          </a:xfrm>
          <a:prstGeom prst="rect">
            <a:avLst/>
          </a:prstGeom>
          <a:solidFill>
            <a:schemeClr val="accent2">
              <a:alpha val="24958"/>
            </a:schemeClr>
          </a:solidFill>
        </p:spPr>
        <p:txBody>
          <a:bodyPr wrap="square">
            <a:spAutoFit/>
          </a:bodyPr>
          <a:lstStyle/>
          <a:p>
            <a:r>
              <a:rPr lang="en-US" sz="1600" b="1">
                <a:latin typeface="Segoe UI"/>
                <a:cs typeface="Segoe UI"/>
              </a:rPr>
              <a:t>SPPMs will:</a:t>
            </a:r>
            <a:endParaRPr lang="en-US" sz="1600">
              <a:latin typeface="Segoe UI"/>
              <a:cs typeface="Segoe UI"/>
            </a:endParaRPr>
          </a:p>
        </p:txBody>
      </p:sp>
      <p:sp>
        <p:nvSpPr>
          <p:cNvPr id="12" name="Rectangle 11">
            <a:extLst>
              <a:ext uri="{FF2B5EF4-FFF2-40B4-BE49-F238E27FC236}">
                <a16:creationId xmlns:a16="http://schemas.microsoft.com/office/drawing/2014/main" id="{9FD5E430-3FB3-BE54-F6C9-BF4CB17E0F9E}"/>
              </a:ext>
            </a:extLst>
          </p:cNvPr>
          <p:cNvSpPr/>
          <p:nvPr/>
        </p:nvSpPr>
        <p:spPr>
          <a:xfrm>
            <a:off x="6398217" y="3380910"/>
            <a:ext cx="5393409" cy="2625442"/>
          </a:xfrm>
          <a:prstGeom prst="rect">
            <a:avLst/>
          </a:prstGeom>
          <a:no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5621D1A-7A98-894C-0762-B2D297049CFB}"/>
              </a:ext>
            </a:extLst>
          </p:cNvPr>
          <p:cNvSpPr txBox="1"/>
          <p:nvPr/>
        </p:nvSpPr>
        <p:spPr>
          <a:xfrm>
            <a:off x="6427926" y="3429141"/>
            <a:ext cx="5276394" cy="2154179"/>
          </a:xfrm>
          <a:prstGeom prst="rect">
            <a:avLst/>
          </a:prstGeom>
          <a:noFill/>
        </p:spPr>
        <p:txBody>
          <a:bodyPr wrap="square">
            <a:spAutoFit/>
          </a:bodyPr>
          <a:lstStyle>
            <a:defPPr>
              <a:defRPr lang="en-US"/>
            </a:defPPr>
            <a:lvl1pPr marL="300038" indent="-285750">
              <a:lnSpc>
                <a:spcPct val="100000"/>
              </a:lnSpc>
              <a:spcBef>
                <a:spcPts val="0"/>
              </a:spcBef>
              <a:spcAft>
                <a:spcPts val="900"/>
              </a:spcAft>
              <a:buClr>
                <a:srgbClr val="44536A"/>
              </a:buClr>
              <a:buSzPct val="70000"/>
              <a:buFont typeface="System Font Regular"/>
              <a:buChar char="►"/>
              <a:defRPr sz="1400">
                <a:latin typeface="Segoe UI"/>
                <a:cs typeface="Arial"/>
              </a:defRPr>
            </a:lvl1pPr>
          </a:lstStyle>
          <a:p>
            <a:pPr>
              <a:lnSpc>
                <a:spcPts val="1840"/>
              </a:lnSpc>
              <a:buClr>
                <a:schemeClr val="tx1"/>
              </a:buClr>
            </a:pPr>
            <a:r>
              <a:rPr lang="en-US" sz="1450" spc="10"/>
              <a:t>Disseminate suicide prevention program information to subordinate commands Assist subordinate command SPCs and ensure they meet all program requirements as set forth in the OPNAVINST1720.4B, including maintaining a up-to-date crisis response plan</a:t>
            </a:r>
          </a:p>
          <a:p>
            <a:pPr>
              <a:lnSpc>
                <a:spcPts val="1840"/>
              </a:lnSpc>
              <a:buClr>
                <a:schemeClr val="tx1"/>
              </a:buClr>
            </a:pPr>
            <a:r>
              <a:rPr lang="en-US" sz="1450" spc="10"/>
              <a:t>Maintain historical data on all suicides, SRBs and Sailor Assistance and Intercept for Life (SAIL) referrals</a:t>
            </a:r>
          </a:p>
          <a:p>
            <a:pPr>
              <a:lnSpc>
                <a:spcPts val="1840"/>
              </a:lnSpc>
              <a:buClr>
                <a:schemeClr val="tx1"/>
              </a:buClr>
            </a:pPr>
            <a:r>
              <a:rPr lang="en-US" sz="1450" spc="10"/>
              <a:t>Provide guidance and oversight of annual GMT</a:t>
            </a:r>
          </a:p>
        </p:txBody>
      </p:sp>
      <p:sp>
        <p:nvSpPr>
          <p:cNvPr id="14" name="Rectangle 13">
            <a:extLst>
              <a:ext uri="{FF2B5EF4-FFF2-40B4-BE49-F238E27FC236}">
                <a16:creationId xmlns:a16="http://schemas.microsoft.com/office/drawing/2014/main" id="{E0753396-AD0B-79F9-447F-CFB2B516155D}"/>
              </a:ext>
            </a:extLst>
          </p:cNvPr>
          <p:cNvSpPr/>
          <p:nvPr/>
        </p:nvSpPr>
        <p:spPr>
          <a:xfrm>
            <a:off x="-12357" y="1699966"/>
            <a:ext cx="123986" cy="96932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70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81778-535B-8C0D-CBEB-F2387D642D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80A210-4215-24FF-5CCB-39A633048CDF}"/>
              </a:ext>
            </a:extLst>
          </p:cNvPr>
          <p:cNvSpPr>
            <a:spLocks noGrp="1"/>
          </p:cNvSpPr>
          <p:nvPr>
            <p:ph type="title"/>
          </p:nvPr>
        </p:nvSpPr>
        <p:spPr>
          <a:xfrm>
            <a:off x="875778" y="362774"/>
            <a:ext cx="10515600" cy="1325563"/>
          </a:xfrm>
        </p:spPr>
        <p:txBody>
          <a:bodyPr/>
          <a:lstStyle/>
          <a:p>
            <a:r>
              <a:rPr lang="en-US" b="1">
                <a:solidFill>
                  <a:schemeClr val="bg1"/>
                </a:solidFill>
                <a:latin typeface="Franklin Gothic Medium" panose="020B0603020102020204" pitchFamily="34" charset="0"/>
                <a:cs typeface="Segoe UI"/>
              </a:rPr>
              <a:t>Suicide Prevention CMT</a:t>
            </a:r>
            <a:r>
              <a:rPr lang="en-US" sz="4400" b="1">
                <a:solidFill>
                  <a:schemeClr val="bg1"/>
                </a:solidFill>
                <a:latin typeface="Franklin Gothic Medium" panose="020B0603020102020204" pitchFamily="34" charset="0"/>
                <a:cs typeface="Segoe UI"/>
              </a:rPr>
              <a:t> </a:t>
            </a:r>
            <a:endParaRPr lang="en-US" b="1">
              <a:solidFill>
                <a:schemeClr val="bg1"/>
              </a:solidFill>
              <a:latin typeface="Franklin Gothic Medium" panose="020B0603020102020204" pitchFamily="34" charset="0"/>
              <a:cs typeface="Segoe UI"/>
            </a:endParaRPr>
          </a:p>
        </p:txBody>
      </p:sp>
      <p:sp>
        <p:nvSpPr>
          <p:cNvPr id="6" name="Content Placeholder 1">
            <a:extLst>
              <a:ext uri="{FF2B5EF4-FFF2-40B4-BE49-F238E27FC236}">
                <a16:creationId xmlns:a16="http://schemas.microsoft.com/office/drawing/2014/main" id="{229D3FAF-9F23-E4BD-1933-208CFA5EBFEA}"/>
              </a:ext>
            </a:extLst>
          </p:cNvPr>
          <p:cNvSpPr>
            <a:spLocks noGrp="1"/>
          </p:cNvSpPr>
          <p:nvPr>
            <p:ph idx="1"/>
          </p:nvPr>
        </p:nvSpPr>
        <p:spPr>
          <a:xfrm>
            <a:off x="573558" y="2564381"/>
            <a:ext cx="11214100" cy="3419036"/>
          </a:xfrm>
        </p:spPr>
        <p:txBody>
          <a:bodyPr vert="horz" lIns="91440" tIns="45720" rIns="91440" bIns="45720" rtlCol="0" anchor="t">
            <a:noAutofit/>
          </a:bodyPr>
          <a:lstStyle/>
          <a:p>
            <a:pPr marL="514350" marR="131445" indent="-285750">
              <a:lnSpc>
                <a:spcPct val="100000"/>
              </a:lnSpc>
              <a:spcBef>
                <a:spcPts val="0"/>
              </a:spcBef>
              <a:spcAft>
                <a:spcPts val="900"/>
              </a:spcAft>
              <a:buSzPct val="80000"/>
              <a:buFont typeface="System Font Regular"/>
              <a:buChar char="►"/>
            </a:pPr>
            <a:r>
              <a:rPr lang="en-US" sz="1600">
                <a:latin typeface="Segoe UI"/>
                <a:cs typeface="Segoe UI"/>
              </a:rPr>
              <a:t>Basic education on suicide, including an emphasis that anyone can be at risk</a:t>
            </a:r>
            <a:endParaRPr lang="en-US" sz="1600" strike="sngStrike">
              <a:solidFill>
                <a:srgbClr val="FF0000"/>
              </a:solidFill>
              <a:latin typeface="Segoe UI"/>
              <a:cs typeface="Segoe UI"/>
            </a:endParaRPr>
          </a:p>
          <a:p>
            <a:pPr marL="514350" marR="131445" indent="-285750">
              <a:lnSpc>
                <a:spcPct val="100000"/>
              </a:lnSpc>
              <a:spcBef>
                <a:spcPts val="0"/>
              </a:spcBef>
              <a:spcAft>
                <a:spcPts val="900"/>
              </a:spcAft>
              <a:buSzPct val="80000"/>
              <a:buFont typeface="System Font Regular"/>
              <a:buChar char="►"/>
            </a:pPr>
            <a:r>
              <a:rPr lang="en-US" sz="1600">
                <a:latin typeface="Segoe UI"/>
                <a:cs typeface="Segoe UI"/>
              </a:rPr>
              <a:t>Recognition of risk factors, warning signs, and protective factors</a:t>
            </a:r>
          </a:p>
          <a:p>
            <a:pPr marL="514350" marR="131445" indent="-285750">
              <a:lnSpc>
                <a:spcPct val="100000"/>
              </a:lnSpc>
              <a:spcBef>
                <a:spcPts val="0"/>
              </a:spcBef>
              <a:spcAft>
                <a:spcPts val="900"/>
              </a:spcAft>
              <a:buSzPct val="80000"/>
              <a:buFont typeface="System Font Regular"/>
              <a:buChar char="►"/>
            </a:pPr>
            <a:r>
              <a:rPr lang="en-US" sz="1600">
                <a:latin typeface="Segoe UI"/>
                <a:cs typeface="Segoe UI"/>
              </a:rPr>
              <a:t>Familiarization with “Ask, Care, Treat” to facilitate early intervention when a Sailor may be at risk for suicide or is experiencing difficulty </a:t>
            </a:r>
          </a:p>
          <a:p>
            <a:pPr marL="514350" marR="131445" indent="-285750">
              <a:lnSpc>
                <a:spcPct val="100000"/>
              </a:lnSpc>
              <a:spcBef>
                <a:spcPts val="0"/>
              </a:spcBef>
              <a:spcAft>
                <a:spcPts val="900"/>
              </a:spcAft>
              <a:buSzPct val="80000"/>
              <a:buFont typeface="System Font Regular"/>
              <a:buChar char="►"/>
            </a:pPr>
            <a:r>
              <a:rPr lang="en-US" sz="1600">
                <a:latin typeface="Segoe UI"/>
                <a:cs typeface="Segoe UI"/>
              </a:rPr>
              <a:t>Protocols and resources for responding to crises (local crisis response plan) involving those who may be at high risk for suicide</a:t>
            </a:r>
          </a:p>
          <a:p>
            <a:pPr marL="514350" marR="131445" indent="-285750">
              <a:lnSpc>
                <a:spcPct val="100000"/>
              </a:lnSpc>
              <a:spcBef>
                <a:spcPts val="0"/>
              </a:spcBef>
              <a:spcAft>
                <a:spcPts val="900"/>
              </a:spcAft>
              <a:buSzPct val="80000"/>
              <a:buFont typeface="System Font Regular"/>
              <a:buChar char="►"/>
            </a:pPr>
            <a:r>
              <a:rPr lang="en-US" sz="1600">
                <a:latin typeface="Segoe UI"/>
                <a:cs typeface="Segoe UI"/>
              </a:rPr>
              <a:t>How to practice lethal means safety (in home storage and voluntary storage of personally owned firearms, proactive prescription drug disposal, etc. )</a:t>
            </a:r>
          </a:p>
          <a:p>
            <a:pPr marL="514350" marR="131445" indent="-285750">
              <a:lnSpc>
                <a:spcPct val="100000"/>
              </a:lnSpc>
              <a:spcBef>
                <a:spcPts val="0"/>
              </a:spcBef>
              <a:spcAft>
                <a:spcPts val="900"/>
              </a:spcAft>
              <a:buSzPct val="80000"/>
              <a:buFont typeface="System Font Regular"/>
              <a:buChar char="►"/>
            </a:pPr>
            <a:r>
              <a:rPr lang="en-US" sz="1600">
                <a:latin typeface="Segoe UI"/>
                <a:cs typeface="Segoe UI"/>
              </a:rPr>
              <a:t>Postvention actions following a death by suicide to promote healing and return to Mission-readiness</a:t>
            </a:r>
          </a:p>
          <a:p>
            <a:pPr marL="514350" marR="131445" indent="-285750">
              <a:lnSpc>
                <a:spcPct val="100000"/>
              </a:lnSpc>
              <a:spcBef>
                <a:spcPts val="0"/>
              </a:spcBef>
              <a:spcAft>
                <a:spcPts val="900"/>
              </a:spcAft>
              <a:buSzPct val="80000"/>
              <a:buFont typeface="System Font Regular"/>
              <a:buChar char="►"/>
            </a:pPr>
            <a:r>
              <a:rPr lang="en-US" sz="1600">
                <a:latin typeface="Segoe UI"/>
                <a:cs typeface="Segoe UI"/>
              </a:rPr>
              <a:t>100% confidential communications to Navy chaplains</a:t>
            </a:r>
          </a:p>
          <a:p>
            <a:pPr marL="685800" indent="-457200">
              <a:lnSpc>
                <a:spcPct val="100000"/>
              </a:lnSpc>
              <a:spcBef>
                <a:spcPts val="0"/>
              </a:spcBef>
              <a:spcAft>
                <a:spcPts val="900"/>
              </a:spcAft>
              <a:buSzPct val="80000"/>
              <a:buFont typeface="System Font Regular"/>
              <a:buChar char="►"/>
            </a:pPr>
            <a:endParaRPr lang="en-US" sz="1600">
              <a:ea typeface="Calibri" panose="020F0502020204030204"/>
              <a:cs typeface="Calibri" panose="020F0502020204030204"/>
            </a:endParaRPr>
          </a:p>
        </p:txBody>
      </p:sp>
      <p:sp>
        <p:nvSpPr>
          <p:cNvPr id="7" name="TextBox 6">
            <a:extLst>
              <a:ext uri="{FF2B5EF4-FFF2-40B4-BE49-F238E27FC236}">
                <a16:creationId xmlns:a16="http://schemas.microsoft.com/office/drawing/2014/main" id="{66627BB1-5921-723D-EDCC-2CD6962A0A45}"/>
              </a:ext>
            </a:extLst>
          </p:cNvPr>
          <p:cNvSpPr txBox="1"/>
          <p:nvPr/>
        </p:nvSpPr>
        <p:spPr>
          <a:xfrm>
            <a:off x="563032" y="1632001"/>
            <a:ext cx="11256434" cy="923330"/>
          </a:xfrm>
          <a:prstGeom prst="rect">
            <a:avLst/>
          </a:prstGeom>
          <a:noFill/>
        </p:spPr>
        <p:txBody>
          <a:bodyPr wrap="square">
            <a:spAutoFit/>
          </a:bodyPr>
          <a:lstStyle/>
          <a:p>
            <a:pPr marL="0" marR="131445" indent="0">
              <a:lnSpc>
                <a:spcPct val="100000"/>
              </a:lnSpc>
              <a:spcBef>
                <a:spcPts val="200"/>
              </a:spcBef>
              <a:spcAft>
                <a:spcPts val="100"/>
              </a:spcAft>
              <a:buNone/>
            </a:pPr>
            <a:r>
              <a:rPr lang="en-US" sz="1800" b="1">
                <a:latin typeface="Segoe UI"/>
                <a:cs typeface="Segoe UI"/>
              </a:rPr>
              <a:t>Per OPNAVINST 1720.4B all Suicide Prevention training must adhere to the DOD Suicide Prevention Training Competency Framework. CMT is available at </a:t>
            </a:r>
            <a:r>
              <a:rPr lang="en-US" sz="1800" b="1">
                <a:latin typeface="Segoe UI"/>
                <a:cs typeface="Segoe UI"/>
                <a:hlinkClick r:id="rId2"/>
              </a:rPr>
              <a:t>https://www.mynavyhr.navy.mil/ </a:t>
            </a:r>
            <a:r>
              <a:rPr lang="en-US" sz="1800" b="1">
                <a:latin typeface="Segoe UI"/>
                <a:cs typeface="Segoe UI"/>
              </a:rPr>
              <a:t>At minimum, training must include:</a:t>
            </a:r>
            <a:endParaRPr lang="en-US" sz="1800" b="1">
              <a:latin typeface="Segoe UI"/>
              <a:ea typeface="Calibri" panose="020F0502020204030204"/>
              <a:cs typeface="Calibri" panose="020F0502020204030204"/>
            </a:endParaRPr>
          </a:p>
        </p:txBody>
      </p:sp>
      <p:sp>
        <p:nvSpPr>
          <p:cNvPr id="2" name="Rectangle 1">
            <a:extLst>
              <a:ext uri="{FF2B5EF4-FFF2-40B4-BE49-F238E27FC236}">
                <a16:creationId xmlns:a16="http://schemas.microsoft.com/office/drawing/2014/main" id="{83F45D5F-D8FD-47FE-DDE9-FDFBB45B9559}"/>
              </a:ext>
            </a:extLst>
          </p:cNvPr>
          <p:cNvSpPr/>
          <p:nvPr/>
        </p:nvSpPr>
        <p:spPr>
          <a:xfrm>
            <a:off x="-601" y="1720411"/>
            <a:ext cx="123986" cy="74392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92791"/>
      </p:ext>
    </p:extLst>
  </p:cSld>
  <p:clrMapOvr>
    <a:masterClrMapping/>
  </p:clrMapOvr>
</p:sld>
</file>

<file path=ppt/theme/theme1.xml><?xml version="1.0" encoding="utf-8"?>
<a:theme xmlns:a="http://schemas.openxmlformats.org/drawingml/2006/main" name="Office 2013 - 2022 Theme">
  <a:themeElements>
    <a:clrScheme name="NAVY Forged By the Sea Palette">
      <a:dk1>
        <a:srgbClr val="022A3A"/>
      </a:dk1>
      <a:lt1>
        <a:srgbClr val="F3F3F2"/>
      </a:lt1>
      <a:dk2>
        <a:srgbClr val="000000"/>
      </a:dk2>
      <a:lt2>
        <a:srgbClr val="E8B00F"/>
      </a:lt2>
      <a:accent1>
        <a:srgbClr val="C6CCD0"/>
      </a:accent1>
      <a:accent2>
        <a:srgbClr val="0076A9"/>
      </a:accent2>
      <a:accent3>
        <a:srgbClr val="FFDA00"/>
      </a:accent3>
      <a:accent4>
        <a:srgbClr val="404041"/>
      </a:accent4>
      <a:accent5>
        <a:srgbClr val="235789"/>
      </a:accent5>
      <a:accent6>
        <a:srgbClr val="797979"/>
      </a:accent6>
      <a:hlink>
        <a:srgbClr val="0076A9"/>
      </a:hlink>
      <a:folHlink>
        <a:srgbClr val="235789"/>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D670062C471043BC04E16217FBD848" ma:contentTypeVersion="19" ma:contentTypeDescription="Create a new document." ma:contentTypeScope="" ma:versionID="840e901bbd4367553b775195338d6e16">
  <xsd:schema xmlns:xsd="http://www.w3.org/2001/XMLSchema" xmlns:xs="http://www.w3.org/2001/XMLSchema" xmlns:p="http://schemas.microsoft.com/office/2006/metadata/properties" xmlns:ns2="2ee8f9ab-9644-4825-b743-d61c691ad104" xmlns:ns3="9675a286-4aff-471d-8209-7e28e67554a9" xmlns:ns4="74ea459b-7bbf-43af-834e-d16fbea12f70" targetNamespace="http://schemas.microsoft.com/office/2006/metadata/properties" ma:root="true" ma:fieldsID="b5cb78bac33a2a8faf4f7d99286d69ea" ns2:_="" ns3:_="" ns4:_="">
    <xsd:import namespace="2ee8f9ab-9644-4825-b743-d61c691ad104"/>
    <xsd:import namespace="9675a286-4aff-471d-8209-7e28e67554a9"/>
    <xsd:import namespace="74ea459b-7bbf-43af-834e-d16fbea12f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e8f9ab-9644-4825-b743-d61c691ad1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d29a467-ccb3-40ae-b171-e388b769af89"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75a286-4aff-471d-8209-7e28e67554a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ea459b-7bbf-43af-834e-d16fbea12f70"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82a033a-775e-48cc-abbd-7907fb52ff4b}" ma:internalName="TaxCatchAll" ma:showField="CatchAllData" ma:web="9675a286-4aff-471d-8209-7e28e67554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ee8f9ab-9644-4825-b743-d61c691ad104">
      <Terms xmlns="http://schemas.microsoft.com/office/infopath/2007/PartnerControls"/>
    </lcf76f155ced4ddcb4097134ff3c332f>
    <TaxCatchAll xmlns="74ea459b-7bbf-43af-834e-d16fbea12f70" xsi:nil="true"/>
  </documentManagement>
</p:properties>
</file>

<file path=customXml/itemProps1.xml><?xml version="1.0" encoding="utf-8"?>
<ds:datastoreItem xmlns:ds="http://schemas.openxmlformats.org/officeDocument/2006/customXml" ds:itemID="{C39EB26B-F7D9-42AE-ADF8-C93E88A23E2A}">
  <ds:schemaRefs>
    <ds:schemaRef ds:uri="http://schemas.microsoft.com/sharepoint/v3/contenttype/forms"/>
  </ds:schemaRefs>
</ds:datastoreItem>
</file>

<file path=customXml/itemProps2.xml><?xml version="1.0" encoding="utf-8"?>
<ds:datastoreItem xmlns:ds="http://schemas.openxmlformats.org/officeDocument/2006/customXml" ds:itemID="{2A84846F-0C4A-4209-80F0-D18B7CE70DB6}">
  <ds:schemaRefs>
    <ds:schemaRef ds:uri="2ee8f9ab-9644-4825-b743-d61c691ad104"/>
    <ds:schemaRef ds:uri="74ea459b-7bbf-43af-834e-d16fbea12f70"/>
    <ds:schemaRef ds:uri="9675a286-4aff-471d-8209-7e28e67554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AB11ECC-A37C-4619-9CA1-60855906DF59}">
  <ds:schemaRefs>
    <ds:schemaRef ds:uri="2ee8f9ab-9644-4825-b743-d61c691ad104"/>
    <ds:schemaRef ds:uri="74ea459b-7bbf-43af-834e-d16fbea12f70"/>
    <ds:schemaRef ds:uri="9675a286-4aff-471d-8209-7e28e67554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96e6675-c0a9-4fb4-90ba-9df2389b72e5}" enabled="1" method="Privileged" siteId="{e3333e00-c877-4b87-b6ad-45e942de1750}" removed="0"/>
  <clbl:label id="{51d9dc18-15ea-424b-b24d-55ab4d4e7519}" enabled="1" method="Privileged" siteId="{d5fe813e-0caa-432a-b2ac-d555aa91bd1c}" removed="0"/>
</clbl:labelList>
</file>

<file path=docProps/app.xml><?xml version="1.0" encoding="utf-8"?>
<Properties xmlns="http://schemas.openxmlformats.org/officeDocument/2006/extended-properties" xmlns:vt="http://schemas.openxmlformats.org/officeDocument/2006/docPropsVTypes">
  <Template>Office 2013 - 2022 Theme</Template>
  <TotalTime>42</TotalTime>
  <Words>3425</Words>
  <Application>Microsoft Office PowerPoint</Application>
  <PresentationFormat>Widescreen</PresentationFormat>
  <Paragraphs>385</Paragraphs>
  <Slides>30</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Calibri</vt:lpstr>
      <vt:lpstr>Calibri Light</vt:lpstr>
      <vt:lpstr>Franklin Gothic Demi Cond</vt:lpstr>
      <vt:lpstr>Franklin Gothic Medium</vt:lpstr>
      <vt:lpstr>Segoe UI</vt:lpstr>
      <vt:lpstr>Segoe UI Semibold</vt:lpstr>
      <vt:lpstr>System Font Regular</vt:lpstr>
      <vt:lpstr>Times New Roman</vt:lpstr>
      <vt:lpstr>Wingdings</vt:lpstr>
      <vt:lpstr>Office 2013 - 2022 Theme</vt:lpstr>
      <vt:lpstr>PowerPoint Presentation</vt:lpstr>
      <vt:lpstr>Navy Suicide Prevention Branch</vt:lpstr>
      <vt:lpstr>Objectives</vt:lpstr>
      <vt:lpstr>Suicide Snapshot</vt:lpstr>
      <vt:lpstr>Relevant and Related Policy</vt:lpstr>
      <vt:lpstr>Responsibilities: Commanding Officers</vt:lpstr>
      <vt:lpstr>Responsibilities: SPCs</vt:lpstr>
      <vt:lpstr>PowerPoint Presentation</vt:lpstr>
      <vt:lpstr>Suicide Prevention CMT </vt:lpstr>
      <vt:lpstr>Recognizing Risk in Sailors</vt:lpstr>
      <vt:lpstr>Connecting the Dots: Who Is At Risk?</vt:lpstr>
      <vt:lpstr>Barriers to seeking help:</vt:lpstr>
      <vt:lpstr>Protective Factors</vt:lpstr>
      <vt:lpstr>Lethal Means Safety </vt:lpstr>
      <vt:lpstr>Reporting Requirements: DODSER</vt:lpstr>
      <vt:lpstr>Crisis Response Plan</vt:lpstr>
      <vt:lpstr>Crisis Response Plan (Example)</vt:lpstr>
      <vt:lpstr>Reintegration Considerations</vt:lpstr>
      <vt:lpstr>Postvention:  After a Death by Suicide</vt:lpstr>
      <vt:lpstr>Resources for Sailors</vt:lpstr>
      <vt:lpstr>Additional Resources</vt:lpstr>
      <vt:lpstr>PowerPoint Presentation</vt:lpstr>
      <vt:lpstr>Sailor Assistance and Intercept for Life (SAIL)</vt:lpstr>
      <vt:lpstr>SAIL: Things you should know</vt:lpstr>
      <vt:lpstr>SAIL Reporting Requirements</vt:lpstr>
      <vt:lpstr>SAIL: Things You Should Know</vt:lpstr>
      <vt:lpstr>Sending Encrypted Mail to the SAIL Mailbox </vt:lpstr>
      <vt:lpstr>If Encryption Problems Continue…………. </vt:lpstr>
      <vt:lpstr>SAIL Questions</vt:lpstr>
      <vt:lpstr>It’s about being there for Every Sailor, Every 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Holly [USA]</dc:creator>
  <cp:lastModifiedBy>Pierce, Katherine E (Katie) CDR USN DCNO N1 (USA)</cp:lastModifiedBy>
  <cp:revision>18</cp:revision>
  <dcterms:created xsi:type="dcterms:W3CDTF">2023-11-01T19:32:14Z</dcterms:created>
  <dcterms:modified xsi:type="dcterms:W3CDTF">2026-05-14T12:20:07Z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96e6675-c0a9-4fb4-90ba-9df2389b72e5_Enabled">
    <vt:lpwstr>true</vt:lpwstr>
  </property>
  <property fmtid="{D5CDD505-2E9C-101B-9397-08002B2CF9AE}" pid="3" name="MSIP_Label_196e6675-c0a9-4fb4-90ba-9df2389b72e5_SetDate">
    <vt:lpwstr>2024-12-11T19:24:59Z</vt:lpwstr>
  </property>
  <property fmtid="{D5CDD505-2E9C-101B-9397-08002B2CF9AE}" pid="4" name="MSIP_Label_196e6675-c0a9-4fb4-90ba-9df2389b72e5_Method">
    <vt:lpwstr>Privileged</vt:lpwstr>
  </property>
  <property fmtid="{D5CDD505-2E9C-101B-9397-08002B2CF9AE}" pid="5" name="MSIP_Label_196e6675-c0a9-4fb4-90ba-9df2389b72e5_Name">
    <vt:lpwstr>UNCLASSIFIED</vt:lpwstr>
  </property>
  <property fmtid="{D5CDD505-2E9C-101B-9397-08002B2CF9AE}" pid="6" name="MSIP_Label_196e6675-c0a9-4fb4-90ba-9df2389b72e5_SiteId">
    <vt:lpwstr>e3333e00-c877-4b87-b6ad-45e942de1750</vt:lpwstr>
  </property>
  <property fmtid="{D5CDD505-2E9C-101B-9397-08002B2CF9AE}" pid="7" name="MSIP_Label_196e6675-c0a9-4fb4-90ba-9df2389b72e5_ActionId">
    <vt:lpwstr>e0d2d510-cff0-4800-8879-d2c17f573e4d</vt:lpwstr>
  </property>
  <property fmtid="{D5CDD505-2E9C-101B-9397-08002B2CF9AE}" pid="8" name="MSIP_Label_196e6675-c0a9-4fb4-90ba-9df2389b72e5_ContentBits">
    <vt:lpwstr>3</vt:lpwstr>
  </property>
  <property fmtid="{D5CDD505-2E9C-101B-9397-08002B2CF9AE}" pid="9" name="ClassificationContentMarkingFooterLocations">
    <vt:lpwstr>Office 2013 - 2022 Theme:10</vt:lpwstr>
  </property>
  <property fmtid="{D5CDD505-2E9C-101B-9397-08002B2CF9AE}" pid="10" name="ClassificationContentMarkingFooterText">
    <vt:lpwstr>UNCLASSIFIED</vt:lpwstr>
  </property>
  <property fmtid="{D5CDD505-2E9C-101B-9397-08002B2CF9AE}" pid="11" name="ClassificationContentMarkingHeaderLocations">
    <vt:lpwstr>Office 2013 - 2022 Theme:9</vt:lpwstr>
  </property>
  <property fmtid="{D5CDD505-2E9C-101B-9397-08002B2CF9AE}" pid="12" name="ClassificationContentMarkingHeaderText">
    <vt:lpwstr>UNCLASSIFIED</vt:lpwstr>
  </property>
  <property fmtid="{D5CDD505-2E9C-101B-9397-08002B2CF9AE}" pid="13" name="ContentTypeId">
    <vt:lpwstr>0x010100ADD670062C471043BC04E16217FBD848</vt:lpwstr>
  </property>
  <property fmtid="{D5CDD505-2E9C-101B-9397-08002B2CF9AE}" pid="14" name="MediaServiceImageTags">
    <vt:lpwstr/>
  </property>
</Properties>
</file>